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59" r:id="rId2"/>
    <p:sldId id="256" r:id="rId3"/>
    <p:sldId id="257" r:id="rId4"/>
    <p:sldId id="258" r:id="rId5"/>
    <p:sldId id="392" r:id="rId6"/>
    <p:sldId id="394" r:id="rId7"/>
    <p:sldId id="393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07" r:id="rId21"/>
    <p:sldId id="408" r:id="rId22"/>
    <p:sldId id="412" r:id="rId23"/>
    <p:sldId id="409" r:id="rId24"/>
    <p:sldId id="410" r:id="rId25"/>
    <p:sldId id="411" r:id="rId26"/>
    <p:sldId id="413" r:id="rId27"/>
    <p:sldId id="414" r:id="rId28"/>
    <p:sldId id="415" r:id="rId29"/>
    <p:sldId id="416" r:id="rId30"/>
    <p:sldId id="417" r:id="rId31"/>
    <p:sldId id="418" r:id="rId32"/>
    <p:sldId id="419" r:id="rId33"/>
    <p:sldId id="420" r:id="rId34"/>
    <p:sldId id="421" r:id="rId35"/>
    <p:sldId id="422" r:id="rId36"/>
    <p:sldId id="423" r:id="rId37"/>
    <p:sldId id="424" r:id="rId38"/>
    <p:sldId id="39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CDCBB-4C58-45D3-89A4-F610F6790C5D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F5CEC-AA26-45CF-8255-8C312E2AF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1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0.wdp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5800" y="2819400"/>
            <a:ext cx="3962400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ar-IQ" altLang="en-US" sz="4800" b="1" dirty="0" smtClean="0">
                <a:solidFill>
                  <a:srgbClr val="002060"/>
                </a:solidFill>
                <a:latin typeface="Gulim" pitchFamily="34" charset="-127"/>
                <a:cs typeface="Traditional Arabic" pitchFamily="18" charset="-78"/>
              </a:rPr>
              <a:t>بسم الله الرحمن الرحيم</a:t>
            </a:r>
            <a:endParaRPr lang="en-US" altLang="en-US" sz="4800" b="1" dirty="0" smtClean="0">
              <a:solidFill>
                <a:srgbClr val="002060"/>
              </a:solidFill>
              <a:latin typeface="Gulim" pitchFamily="34" charset="-127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047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pPr algn="r" rtl="1"/>
            <a:endParaRPr lang="ar-IQ" dirty="0" smtClean="0"/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IQ" sz="28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2.1 </a:t>
            </a:r>
            <a:r>
              <a:rPr lang="ar-SA" sz="28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البوليمرات </a:t>
            </a:r>
            <a:r>
              <a:rPr lang="ar-SA" sz="28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المتجانسة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Calibri"/>
                <a:cs typeface="Arial"/>
              </a:rPr>
              <a:t>Homopolymers</a:t>
            </a:r>
            <a:endParaRPr lang="en-US" sz="2800" b="1" dirty="0">
              <a:solidFill>
                <a:srgbClr val="002060"/>
              </a:solidFill>
              <a:latin typeface="Calibri"/>
              <a:ea typeface="Calibri"/>
              <a:cs typeface="Arial"/>
            </a:endParaRPr>
          </a:p>
          <a:p>
            <a:pPr marL="0" marR="0" indent="4572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تدعى البوليمرات </a:t>
            </a:r>
            <a:r>
              <a:rPr lang="ar-IQ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التي تتكون من نوع واحد من الوحدات التركيبية بالبوليمرات </a:t>
            </a:r>
            <a:r>
              <a:rPr lang="ar-IQ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المتجانسة.</a:t>
            </a: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ar-IQ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فالبولي </a:t>
            </a:r>
            <a:r>
              <a:rPr lang="ar-IQ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اثيلين يتكون من نوع واحد من الوحدات التركيبية وهي وحدات الاثيلين 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–CH</a:t>
            </a:r>
            <a:r>
              <a:rPr lang="en-US" b="1" baseline="-25000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-CH</a:t>
            </a:r>
            <a:r>
              <a:rPr lang="en-US" b="1" baseline="-25000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-</a:t>
            </a:r>
            <a:r>
              <a:rPr lang="ar-IQ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وكذلك الحال من بولي ترفثالات الاثيلين التي تكون الوحدة المتكررة فيه:</a:t>
            </a:r>
            <a:endParaRPr lang="en-US" sz="1800" b="1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94C600"/>
              </a:buClr>
              <a:buNone/>
            </a:pPr>
            <a:r>
              <a:rPr lang="ar-IQ" sz="2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3.1  </a:t>
            </a:r>
            <a:r>
              <a:rPr lang="ar-IQ" sz="26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البوليمرات المشتركة </a:t>
            </a:r>
            <a:r>
              <a:rPr lang="en-US" sz="2600" b="1" dirty="0">
                <a:solidFill>
                  <a:srgbClr val="002060"/>
                </a:solidFill>
                <a:latin typeface="Times New Roman"/>
                <a:ea typeface="Calibri"/>
                <a:cs typeface="Arial"/>
              </a:rPr>
              <a:t>Copolymers</a:t>
            </a:r>
            <a:endParaRPr lang="en-US" sz="2600" b="1" dirty="0">
              <a:solidFill>
                <a:srgbClr val="002060"/>
              </a:solidFill>
              <a:latin typeface="Calibri"/>
              <a:ea typeface="Calibri"/>
              <a:cs typeface="Arial"/>
            </a:endParaRPr>
          </a:p>
          <a:p>
            <a:pPr marL="0" lvl="0" indent="4572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94C600"/>
              </a:buClr>
            </a:pPr>
            <a:r>
              <a:rPr lang="ar-IQ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تتكون السلاسل البوليمرية </a:t>
            </a:r>
            <a:r>
              <a:rPr lang="ar-IQ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لهذا الصنف من البوليمرات من اكثر من نوع واحد من الوحدات التركيبية مثل مطاط </a:t>
            </a:r>
            <a:r>
              <a:rPr lang="en-US" b="1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SB</a:t>
            </a:r>
            <a:r>
              <a:rPr lang="ar-IQ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(</a:t>
            </a:r>
            <a:r>
              <a:rPr lang="en-US" b="1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Styrene-butadiene copolymers</a:t>
            </a:r>
            <a:r>
              <a:rPr lang="ar-IQ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) الذي يتكون من الوحدتين التاليتين:</a:t>
            </a:r>
            <a:endParaRPr lang="en-US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r" rtl="1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3829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62600"/>
            <a:ext cx="343592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82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 lnSpcReduction="10000"/>
          </a:bodyPr>
          <a:lstStyle/>
          <a:p>
            <a:pPr algn="r" rtl="1"/>
            <a:endParaRPr lang="ar-IQ" dirty="0" smtClean="0"/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94C600"/>
              </a:buClr>
              <a:buNone/>
            </a:pPr>
            <a:r>
              <a:rPr lang="ar-IQ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4.1 </a:t>
            </a:r>
            <a:r>
              <a:rPr lang="ar-IQ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مصادر البوليمرات 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Polymer 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Sources</a:t>
            </a:r>
            <a:endParaRPr lang="ar-IQ" sz="26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sz="2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يمكن </a:t>
            </a:r>
            <a:r>
              <a:rPr lang="ar-IQ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الحصول </a:t>
            </a:r>
            <a:r>
              <a:rPr lang="ar-IQ" sz="2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على البوليمرات من مصدرين أساسيين وهما: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indent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IQ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(أ) البوليمرات الطبيعية 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Natural polymers</a:t>
            </a:r>
            <a:r>
              <a:rPr lang="ar-IQ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indent="2286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وهي البوليمرات </a:t>
            </a:r>
            <a:r>
              <a:rPr lang="ar-IQ" sz="2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التي يكون </a:t>
            </a:r>
            <a:r>
              <a:rPr lang="ar-IQ" sz="2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أما </a:t>
            </a:r>
            <a:r>
              <a:rPr lang="ar-IQ" sz="2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مصدرها نباتي او حيواني، مثال ذلك الخشب والقطن والمطاط الطبيعي والاصماغ النباتية والصوف والجلود </a:t>
            </a:r>
            <a:r>
              <a:rPr lang="ar-IQ" sz="2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والشعر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ar-IQ" sz="2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والوبر </a:t>
            </a:r>
            <a:r>
              <a:rPr lang="ar-IQ" sz="2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والحرير </a:t>
            </a:r>
            <a:r>
              <a:rPr lang="ar-IQ" sz="2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الطبيعي.</a:t>
            </a: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ar-IQ" sz="9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indent="2286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sz="2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وجميعها </a:t>
            </a:r>
            <a:r>
              <a:rPr lang="ar-IQ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مركبات </a:t>
            </a:r>
            <a:r>
              <a:rPr lang="ar-IQ" sz="2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بوليمرية طبيعية ضرورية لحياتنا اليومية ويمكن الحصول </a:t>
            </a:r>
            <a:r>
              <a:rPr lang="ar-IQ" sz="2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عليها </a:t>
            </a:r>
            <a:r>
              <a:rPr lang="ar-IQ" sz="2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من المصادر النباتية او الحيوانية. ومن المواد الغذائية التي تعد بوليمرات طبيعية هي النشا والبروتين والسليلوز.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indent="4572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marR="0" indent="4572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 smtClean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29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/>
          <a:lstStyle/>
          <a:p>
            <a:pPr algn="r" rtl="1"/>
            <a:endParaRPr lang="ar-IQ" dirty="0" smtClean="0"/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IQ" sz="28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(ب) البوليمرات المحضرة 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Calibri"/>
                <a:cs typeface="Arial"/>
              </a:rPr>
              <a:t>Synthetic polymers</a:t>
            </a:r>
            <a:endParaRPr lang="en-US" sz="2800" b="1" dirty="0">
              <a:solidFill>
                <a:srgbClr val="002060"/>
              </a:solidFill>
              <a:latin typeface="Calibri"/>
              <a:ea typeface="Calibri"/>
              <a:cs typeface="Arial"/>
            </a:endParaRPr>
          </a:p>
          <a:p>
            <a:pPr marL="0" marR="0" indent="4572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وهي المواد التي </a:t>
            </a:r>
            <a:r>
              <a:rPr lang="ar-IQ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يتم تداولها بكثرة في مفاصل الحياة اليومية ومنها المواد البلاستيكية 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Plastics</a:t>
            </a:r>
            <a:r>
              <a:rPr lang="ar-IQ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والمطاط 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Rubber</a:t>
            </a:r>
            <a:r>
              <a:rPr lang="ar-IQ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والجلود الصناعية 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Synthetic leather   </a:t>
            </a:r>
            <a:r>
              <a:rPr lang="ar-IQ" b="1" dirty="0" smtClean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 واقمشة </a:t>
            </a:r>
            <a:r>
              <a:rPr lang="ar-IQ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النايلون 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Nylons</a:t>
            </a:r>
            <a:r>
              <a:rPr lang="ar-IQ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والبولي استر 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Polyesters</a:t>
            </a:r>
            <a:r>
              <a:rPr lang="ar-IQ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وبعض الاصباغ 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Dyes </a:t>
            </a:r>
            <a:r>
              <a:rPr lang="ar-IQ" b="1" dirty="0" smtClean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 والطلاءات 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Coatings</a:t>
            </a:r>
            <a:r>
              <a:rPr lang="ar-IQ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وغيرها</a:t>
            </a:r>
            <a:r>
              <a:rPr lang="ar-IQ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800" b="1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IQ" sz="28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5.1 </a:t>
            </a:r>
            <a:r>
              <a:rPr lang="ar-IQ" sz="28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تسمية البوليمرات 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Calibri"/>
                <a:cs typeface="Arial"/>
              </a:rPr>
              <a:t>Polymer nomenclature</a:t>
            </a:r>
            <a:endParaRPr lang="en-US" sz="2800" b="1" dirty="0">
              <a:solidFill>
                <a:srgbClr val="002060"/>
              </a:solidFill>
              <a:latin typeface="Calibri"/>
              <a:ea typeface="Calibri"/>
              <a:cs typeface="Arial"/>
            </a:endParaRPr>
          </a:p>
          <a:p>
            <a:pPr marL="0" marR="0" indent="2286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هناك أكثر من طريقة </a:t>
            </a:r>
            <a:r>
              <a:rPr lang="ar-IQ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لتسمية البوليمرات وجميعها تسميات مقبولة ومستخدمة مع التأكيد ان هذه التسميات مقرة من قبل الجمعية الامريكية الكيمياوية ومؤسسة 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Chemical Abstract</a:t>
            </a:r>
            <a:r>
              <a:rPr lang="ar-IQ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وكذلك جمعية 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IUPAC</a:t>
            </a:r>
            <a:r>
              <a:rPr lang="ar-IQ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endParaRPr lang="en-US" sz="1800" b="1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45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 algn="r" rtl="1"/>
            <a:endParaRPr lang="ar-IQ" dirty="0" smtClean="0"/>
          </a:p>
          <a:p>
            <a:pPr marL="0" marR="0" indent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IQ" sz="28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(أ) تسمية البوليمرات الخطية البسيطة 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  <a:ea typeface="Calibri"/>
                <a:cs typeface="Arial"/>
              </a:rPr>
              <a:t>Linear chain polymers</a:t>
            </a:r>
            <a:r>
              <a:rPr lang="ar-IQ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:</a:t>
            </a:r>
            <a:endParaRPr lang="en-US" sz="1800" b="1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marL="0" marR="0" indent="2286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sz="26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تسمى بأسماء المونمرات </a:t>
            </a:r>
            <a:r>
              <a:rPr lang="ar-IQ" sz="2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المكونة </a:t>
            </a:r>
            <a:r>
              <a:rPr lang="ar-IQ" sz="26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لها</a:t>
            </a:r>
            <a:r>
              <a:rPr lang="ar-IQ" sz="2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،</a:t>
            </a:r>
            <a:r>
              <a:rPr lang="ar-IQ" sz="26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ar-IQ" sz="2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ويهمل ذكر المجاميع الطرفية في الجزيئة البوليمرية. </a:t>
            </a:r>
            <a:endParaRPr lang="ar-IQ" sz="2600" b="1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marR="0" indent="2286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sz="2600" b="1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ان </a:t>
            </a:r>
            <a:r>
              <a:rPr lang="ar-IQ" sz="26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هذا النوع </a:t>
            </a:r>
            <a:r>
              <a:rPr lang="ar-IQ" sz="2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من التسمية لا يشير الى طبيعة الجزيئات البوليمرية من حيث تشابكها او تفرعها.</a:t>
            </a:r>
            <a:endParaRPr lang="en-US" sz="2600" b="1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marL="0" marR="0" indent="2286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sz="26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وتتلخص طريقة التسمية </a:t>
            </a:r>
            <a:r>
              <a:rPr lang="ar-IQ" sz="2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هذه بكتابة كلمة </a:t>
            </a:r>
            <a:r>
              <a:rPr lang="en-US" sz="2600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poly</a:t>
            </a:r>
            <a:r>
              <a:rPr lang="ar-IQ" sz="2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قبل الاسم العلمي </a:t>
            </a:r>
            <a:r>
              <a:rPr lang="ar-IQ" sz="26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للمونمر، </a:t>
            </a:r>
            <a:r>
              <a:rPr lang="ar-IQ" sz="2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مع ملاحظة وضع اسم المونمر بين قوسين اذا كان </a:t>
            </a:r>
            <a:r>
              <a:rPr lang="ar-IQ" sz="26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اسماً مركباً أو معقداً.</a:t>
            </a:r>
            <a:endParaRPr lang="en-US" sz="2600" b="1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algn="r" rtl="1"/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106696"/>
            <a:ext cx="47974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05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 algn="r" rtl="1"/>
            <a:endParaRPr lang="ar-IQ" dirty="0" smtClean="0"/>
          </a:p>
          <a:p>
            <a:pPr marL="0" marR="0" indent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IQ" sz="28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(ب)</a:t>
            </a:r>
            <a:r>
              <a:rPr lang="ar-IQ" sz="28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ar-IQ" sz="28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تسمية البوليمرات الناتجة عن التكثيف او الإضافة:</a:t>
            </a:r>
            <a:endParaRPr lang="en-US" sz="2800" dirty="0">
              <a:solidFill>
                <a:srgbClr val="002060"/>
              </a:solidFill>
              <a:latin typeface="Calibri"/>
              <a:ea typeface="Calibri"/>
              <a:cs typeface="Arial"/>
            </a:endParaRPr>
          </a:p>
          <a:p>
            <a:pPr marL="0" marR="0" indent="4572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تتكون بعض البوليمرات </a:t>
            </a:r>
            <a:r>
              <a:rPr lang="ar-IQ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من بلمرة مونمر معين بطريقة التكثيف او بطريقة أخرى تسمى الإضافة. أي يمكن تحضير البوليمر من مونومرين مختلفين مثال ذلك البوليمر ادناه</a:t>
            </a:r>
            <a:r>
              <a:rPr lang="ar-IQ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:</a:t>
            </a:r>
          </a:p>
          <a:p>
            <a:pPr marL="0" marR="0" indent="4572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ar-IQ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marR="0" indent="2286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يسمى مثل هذا البوليمر </a:t>
            </a:r>
            <a:r>
              <a:rPr lang="ar-IQ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نسبة الى المونمر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ar-IQ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الذي يحضر منه بتفاعلات الإضافة التي تتم بطرقة فتح </a:t>
            </a:r>
            <a:r>
              <a:rPr lang="ar-IQ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الحلقات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Ring 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opening polymerization </a:t>
            </a:r>
            <a:r>
              <a:rPr lang="ar-IQ" b="1" dirty="0" smtClean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 فعلى </a:t>
            </a:r>
            <a:r>
              <a:rPr lang="ar-IQ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هذا الأساس يسمى: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Polyoxirane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ar-IQ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او  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Poly(ethylene oxide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)</a:t>
            </a:r>
            <a:endParaRPr lang="en-US" b="1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algn="r" rtl="1"/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667000"/>
            <a:ext cx="253668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73" y="2560493"/>
            <a:ext cx="14478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36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 lnSpcReduction="10000"/>
          </a:bodyPr>
          <a:lstStyle/>
          <a:p>
            <a:pPr algn="r" rtl="1"/>
            <a:endParaRPr lang="ar-IQ" dirty="0" smtClean="0"/>
          </a:p>
          <a:p>
            <a:pPr marL="0" lvl="0" indent="2286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94C600"/>
              </a:buClr>
            </a:pPr>
            <a:r>
              <a:rPr lang="ar-IQ" sz="26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اما عند اعتباره مشتقاً </a:t>
            </a:r>
            <a:r>
              <a:rPr lang="ar-IQ" sz="26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من </a:t>
            </a:r>
            <a:r>
              <a:rPr lang="en-US" sz="2600" b="1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Ethylene glycol</a:t>
            </a:r>
            <a:r>
              <a:rPr lang="ar-IQ" sz="26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وذلك بواسطة التكثف المبين ادناه</a:t>
            </a:r>
            <a:r>
              <a:rPr lang="ar-IQ" sz="26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:</a:t>
            </a:r>
          </a:p>
          <a:p>
            <a:pPr marL="0" lvl="0" indent="2286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94C600"/>
              </a:buClr>
            </a:pPr>
            <a:endParaRPr lang="en-US" sz="1800" b="1" dirty="0" smtClean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2286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94C600"/>
              </a:buClr>
            </a:pPr>
            <a:endParaRPr lang="ar-IQ" sz="18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228600" algn="ct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94C600"/>
              </a:buClr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Poly(ethylene glycol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)</a:t>
            </a:r>
            <a:endParaRPr lang="ar-IQ" b="1" dirty="0" smtClean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22860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او 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Poly(1,2-ethylenediol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)</a:t>
            </a:r>
          </a:p>
          <a:p>
            <a:pPr marL="22860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b="1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marL="0" marR="0" indent="2286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sz="26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كذلك يمكن تسمية </a:t>
            </a:r>
            <a:r>
              <a:rPr lang="ar-IQ" sz="2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البوليمرات التكثفية كذلك وكأنها تكونت من انفتاح بعض التراكيب الحلقية المتكونة من المونمر او المونمرات المكونة للبوليمر ومن الأمثلة على ذلك البوليمر ذو التركيب التالي:</a:t>
            </a:r>
            <a:endParaRPr lang="en-US" sz="2600" b="1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marL="0" lvl="0" indent="2286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94C600"/>
              </a:buClr>
            </a:pPr>
            <a:endParaRPr lang="en-US" sz="1800" b="1" dirty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  <a:p>
            <a:pPr algn="r" rtl="1"/>
            <a:endParaRPr lang="en-US" dirty="0"/>
          </a:p>
        </p:txBody>
      </p:sp>
      <p:pic>
        <p:nvPicPr>
          <p:cNvPr id="5" name="صورة 1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096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3352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6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 marL="68580" indent="0" algn="r" rtl="1">
              <a:buNone/>
            </a:pPr>
            <a:endParaRPr lang="en-US" dirty="0" smtClean="0"/>
          </a:p>
          <a:p>
            <a:pPr algn="r" rtl="1"/>
            <a:r>
              <a:rPr lang="ar-IQ" sz="2600" b="1" dirty="0">
                <a:solidFill>
                  <a:srgbClr val="C00000"/>
                </a:solidFill>
                <a:ea typeface="Calibri"/>
                <a:cs typeface="Times New Roman"/>
              </a:rPr>
              <a:t>فعند تسميته </a:t>
            </a:r>
            <a:r>
              <a:rPr lang="ar-IQ" sz="2600" b="1" dirty="0">
                <a:solidFill>
                  <a:schemeClr val="tx1"/>
                </a:solidFill>
                <a:ea typeface="Calibri"/>
                <a:cs typeface="Times New Roman"/>
              </a:rPr>
              <a:t>يفترض انه ناتج من انفتاح التركيب الحلقي التالي</a:t>
            </a:r>
            <a:r>
              <a:rPr lang="ar-IQ" sz="2600" b="1" dirty="0" smtClean="0">
                <a:solidFill>
                  <a:schemeClr val="tx1"/>
                </a:solidFill>
                <a:ea typeface="Calibri"/>
                <a:cs typeface="Times New Roman"/>
              </a:rPr>
              <a:t>:</a:t>
            </a:r>
            <a:endParaRPr lang="en-US" sz="2600" b="1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r" rtl="1"/>
            <a:endParaRPr lang="en-US" b="1" dirty="0">
              <a:solidFill>
                <a:schemeClr val="tx1"/>
              </a:solidFill>
              <a:cs typeface="Times New Roman"/>
            </a:endParaRPr>
          </a:p>
          <a:p>
            <a:pPr algn="r" rtl="1"/>
            <a:endParaRPr lang="en-US" b="1" dirty="0" smtClean="0">
              <a:solidFill>
                <a:schemeClr val="tx1"/>
              </a:solidFill>
              <a:cs typeface="Times New Roman"/>
            </a:endParaRPr>
          </a:p>
          <a:p>
            <a:pPr marL="68580" indent="0" algn="r" rtl="1">
              <a:buNone/>
            </a:pPr>
            <a:endParaRPr lang="en-US" b="1" dirty="0">
              <a:solidFill>
                <a:schemeClr val="tx1"/>
              </a:solidFill>
              <a:cs typeface="Times New Roman"/>
            </a:endParaRPr>
          </a:p>
          <a:p>
            <a:pPr algn="r" rtl="1"/>
            <a:r>
              <a:rPr lang="ar-IQ" sz="2600" b="1" dirty="0">
                <a:solidFill>
                  <a:srgbClr val="C00000"/>
                </a:solidFill>
                <a:ea typeface="Calibri"/>
                <a:cs typeface="Times New Roman"/>
              </a:rPr>
              <a:t>كذلك بالنسبة لتسمية </a:t>
            </a:r>
            <a:r>
              <a:rPr lang="ar-IQ" sz="2600" b="1" dirty="0">
                <a:solidFill>
                  <a:schemeClr val="tx1"/>
                </a:solidFill>
                <a:ea typeface="Calibri"/>
                <a:cs typeface="Times New Roman"/>
              </a:rPr>
              <a:t>البوليمر ذو التركيب</a:t>
            </a:r>
            <a:r>
              <a:rPr lang="ar-IQ" sz="2600" b="1" dirty="0" smtClean="0">
                <a:solidFill>
                  <a:schemeClr val="tx1"/>
                </a:solidFill>
                <a:ea typeface="Calibri"/>
                <a:cs typeface="Times New Roman"/>
              </a:rPr>
              <a:t>:</a:t>
            </a:r>
          </a:p>
          <a:p>
            <a:pPr algn="r" rtl="1"/>
            <a:endParaRPr lang="ar-IQ" sz="2600" b="1" dirty="0">
              <a:solidFill>
                <a:schemeClr val="tx1"/>
              </a:solidFill>
              <a:cs typeface="Times New Roman"/>
            </a:endParaRPr>
          </a:p>
          <a:p>
            <a:pPr algn="r" rtl="1"/>
            <a:endParaRPr lang="ar-IQ" sz="2600" b="1" dirty="0" smtClean="0">
              <a:solidFill>
                <a:schemeClr val="tx1"/>
              </a:solidFill>
              <a:cs typeface="Times New Roman"/>
            </a:endParaRPr>
          </a:p>
          <a:p>
            <a:pPr marL="68580" indent="0" algn="r" rtl="1">
              <a:buNone/>
            </a:pPr>
            <a:endParaRPr lang="ar-IQ" sz="800" b="1" dirty="0">
              <a:solidFill>
                <a:schemeClr val="tx1"/>
              </a:solidFill>
              <a:cs typeface="Times New Roman"/>
            </a:endParaRPr>
          </a:p>
          <a:p>
            <a:pPr marL="0" lvl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94C600"/>
              </a:buClr>
            </a:pPr>
            <a:r>
              <a:rPr lang="ar-IQ" sz="26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حيث يفترض </a:t>
            </a:r>
            <a:r>
              <a:rPr lang="ar-IQ" sz="26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عند التسمية بان يكون البوليمر ناتج من الانفتاح الحلقي لاستر (اللاكتون) ذو التركيب التالي:</a:t>
            </a:r>
            <a:endParaRPr lang="en-US" sz="2600" b="1" dirty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91" y="1219200"/>
            <a:ext cx="2438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0"/>
            <a:ext cx="411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18" y="4800600"/>
            <a:ext cx="2590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491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 fontScale="92500" lnSpcReduction="20000"/>
          </a:bodyPr>
          <a:lstStyle/>
          <a:p>
            <a:pPr algn="r" rtl="1"/>
            <a:endParaRPr lang="ar-IQ" sz="2800" dirty="0" smtClean="0"/>
          </a:p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8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(</a:t>
            </a:r>
            <a:r>
              <a:rPr lang="ar-IQ" sz="28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ج) تسمية البوليمرات المشتركة (الكوبوليمرات)</a:t>
            </a:r>
            <a:endParaRPr lang="en-US" sz="2800" b="1" dirty="0">
              <a:solidFill>
                <a:srgbClr val="002060"/>
              </a:solidFill>
              <a:latin typeface="Calibri"/>
              <a:ea typeface="Calibri"/>
              <a:cs typeface="Arial"/>
            </a:endParaRPr>
          </a:p>
          <a:p>
            <a:pPr marL="228600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Nomenclature of copolymers</a:t>
            </a:r>
            <a:endParaRPr lang="en-US" sz="2600" b="1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8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1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  <a:ea typeface="Calibri"/>
                <a:cs typeface="Arial"/>
              </a:rPr>
              <a:t>-</a:t>
            </a:r>
            <a:r>
              <a:rPr lang="ar-IQ" sz="2800" b="1" dirty="0" smtClean="0">
                <a:solidFill>
                  <a:srgbClr val="002060"/>
                </a:solidFill>
                <a:latin typeface="Times New Roman"/>
                <a:ea typeface="Calibri"/>
                <a:cs typeface="Arial"/>
              </a:rPr>
              <a:t> تسمية </a:t>
            </a:r>
            <a:r>
              <a:rPr lang="ar-IQ" sz="2800" b="1" dirty="0">
                <a:solidFill>
                  <a:srgbClr val="002060"/>
                </a:solidFill>
                <a:latin typeface="Times New Roman"/>
                <a:ea typeface="Calibri"/>
                <a:cs typeface="Arial"/>
              </a:rPr>
              <a:t>الكوبوليمرات المتكونة عشوائياً</a:t>
            </a:r>
            <a:endParaRPr lang="en-US" sz="2800" b="1" dirty="0">
              <a:solidFill>
                <a:srgbClr val="002060"/>
              </a:solidFill>
              <a:latin typeface="Calibri"/>
              <a:ea typeface="Calibri"/>
              <a:cs typeface="Arial"/>
            </a:endParaRPr>
          </a:p>
          <a:p>
            <a:pPr marL="228600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Nomenclature of random copolymers</a:t>
            </a:r>
            <a:endParaRPr lang="en-US" sz="2600" b="1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marL="0" marR="0" indent="2286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sz="28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تسمى البوليمرات المشتركة </a:t>
            </a:r>
            <a:r>
              <a:rPr lang="ar-IQ" sz="2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(الكوبوليمرات) المتكونة عشوائياً من بلمرة مونمرين او اكثر وذلك بذكر اسم المنومرات وبينهما المقطع 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Co</a:t>
            </a:r>
            <a:r>
              <a:rPr lang="ar-IQ" sz="2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فمثلا يسمى الكوبوليمر المتكون من الستايرين والبيوتادايين كما يلي</a:t>
            </a:r>
            <a:r>
              <a:rPr lang="ar-IQ" sz="28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:</a:t>
            </a:r>
          </a:p>
          <a:p>
            <a:pPr marL="0" marR="0" indent="2286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ar-IQ" sz="26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sz="28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ويسمى الكوبوليمر </a:t>
            </a:r>
            <a:r>
              <a:rPr lang="ar-IQ" sz="2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المتكون من 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methyl methacrylate</a:t>
            </a:r>
            <a:r>
              <a:rPr lang="ar-IQ" sz="2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وبوليمر 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Styrene</a:t>
            </a:r>
            <a:r>
              <a:rPr lang="ar-IQ" sz="2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كما يلي:</a:t>
            </a:r>
            <a:endParaRPr lang="en-US" sz="2000" b="1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marL="457200" marR="0" algn="ct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Poly(methyl </a:t>
            </a:r>
            <a:r>
              <a:rPr lang="en-US" sz="2800" b="1" dirty="0" smtClean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methacrylate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)-</a:t>
            </a:r>
            <a:r>
              <a:rPr lang="en-US" sz="2800" b="1" dirty="0" smtClean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Co-styrene</a:t>
            </a:r>
            <a:endParaRPr lang="en-US" sz="2000" b="1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marL="0" marR="0" indent="2286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ar-IQ" sz="2600" b="1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marR="0" indent="2286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600" b="1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32740"/>
            <a:ext cx="41148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379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 fontScale="92500" lnSpcReduction="20000"/>
          </a:bodyPr>
          <a:lstStyle/>
          <a:p>
            <a:pPr algn="r" rtl="1"/>
            <a:endParaRPr lang="ar-IQ" dirty="0" smtClean="0"/>
          </a:p>
          <a:p>
            <a:pPr algn="r" rtl="1">
              <a:lnSpc>
                <a:spcPct val="150000"/>
              </a:lnSpc>
            </a:pPr>
            <a:r>
              <a:rPr lang="ar-IQ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ويمكن تسمية الكوبوليمر </a:t>
            </a:r>
            <a:r>
              <a:rPr lang="ar-IQ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المتكون من ثلاث مونمرات او اكثر بنفس الطريقة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</a:pPr>
            <a:r>
              <a:rPr lang="ar-IQ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ar-IQ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فمثلا عند </a:t>
            </a:r>
            <a:r>
              <a:rPr lang="ar-IQ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تسمية الكوبوليمر المتكون من الستايرين والبيوتادايين والاكريلو نترايل المعروف تجاريا بمطاط 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ABS</a:t>
            </a:r>
            <a:r>
              <a:rPr lang="ar-IQ" sz="2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، كما يلي</a:t>
            </a:r>
            <a:r>
              <a:rPr lang="ar-IQ" sz="2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</a:p>
          <a:p>
            <a:pPr algn="r" rtl="1">
              <a:lnSpc>
                <a:spcPct val="150000"/>
              </a:lnSpc>
            </a:pPr>
            <a:endParaRPr lang="ar-IQ" sz="26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ar-IQ" sz="2800" b="1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800" b="1" dirty="0" smtClean="0">
                <a:solidFill>
                  <a:srgbClr val="002060"/>
                </a:solidFill>
                <a:latin typeface="Times New Roman"/>
                <a:ea typeface="Calibri"/>
                <a:cs typeface="Arial"/>
              </a:rPr>
              <a:t>2-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ar-IQ" sz="2800" b="1" dirty="0">
                <a:solidFill>
                  <a:srgbClr val="002060"/>
                </a:solidFill>
                <a:latin typeface="Times New Roman"/>
                <a:ea typeface="Calibri"/>
                <a:cs typeface="Arial"/>
              </a:rPr>
              <a:t>تسمية الكوبوليمرات المتناوبة</a:t>
            </a:r>
            <a:endParaRPr lang="en-US" sz="2000" b="1" dirty="0">
              <a:solidFill>
                <a:srgbClr val="002060"/>
              </a:solidFill>
              <a:latin typeface="Calibri"/>
              <a:ea typeface="Calibri"/>
              <a:cs typeface="Arial"/>
            </a:endParaRPr>
          </a:p>
          <a:p>
            <a:pPr marL="228600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Nomenclature of alternating copolymers</a:t>
            </a:r>
            <a:endParaRPr lang="en-US" sz="2000" b="1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marL="0" marR="0" indent="2286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sz="28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تسمية الكوبوليمرات </a:t>
            </a:r>
            <a:r>
              <a:rPr lang="ar-IQ" sz="2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المتناوبة التي تتناوب فيها المونمرات في السلسلة البوليمرية، تتبع نفس الطريقة السابقة المتبعة مع الكوبوليمرات العشوائية التكوين عدا استبدال المقطع 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Co</a:t>
            </a:r>
            <a:r>
              <a:rPr lang="ar-IQ" sz="2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بالمقطع 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ALT</a:t>
            </a:r>
            <a:r>
              <a:rPr lang="ar-IQ" sz="2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 </a:t>
            </a:r>
            <a:endParaRPr lang="ar-IQ" sz="2600" b="1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68580" indent="0" algn="r" rtl="1">
              <a:lnSpc>
                <a:spcPct val="150000"/>
              </a:lnSpc>
              <a:buNone/>
            </a:pP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200"/>
            <a:ext cx="437673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488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 algn="r" rtl="1"/>
            <a:endParaRPr lang="ar-IQ" dirty="0" smtClean="0"/>
          </a:p>
          <a:p>
            <a:pPr marL="0" lvl="0" indent="2286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94C600"/>
              </a:buClr>
            </a:pPr>
            <a:r>
              <a:rPr lang="ar-IQ" sz="26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فمثلا يمكن </a:t>
            </a:r>
            <a:r>
              <a:rPr lang="ar-IQ" sz="26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تسمية الكوبوليمر المتكون من الاثيلين وأول أوكسيد الكاربون المتناوبان في السلسلة البوليمرية كما ياتي</a:t>
            </a:r>
            <a:r>
              <a:rPr lang="ar-IQ" sz="26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:</a:t>
            </a:r>
          </a:p>
          <a:p>
            <a:pPr marL="0" lvl="0" indent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94C600"/>
              </a:buClr>
              <a:buNone/>
            </a:pPr>
            <a:endParaRPr lang="en-US" sz="800" b="1" dirty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6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3</a:t>
            </a:r>
            <a:r>
              <a:rPr lang="en-US" sz="2600" b="1" dirty="0" smtClean="0">
                <a:solidFill>
                  <a:srgbClr val="002060"/>
                </a:solidFill>
                <a:latin typeface="Times New Roman"/>
                <a:ea typeface="Calibri"/>
                <a:cs typeface="Arial"/>
              </a:rPr>
              <a:t>- </a:t>
            </a:r>
            <a:r>
              <a:rPr lang="ar-IQ" sz="2600" b="1" dirty="0" smtClean="0">
                <a:solidFill>
                  <a:srgbClr val="00206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ar-IQ" sz="2600" b="1" dirty="0">
                <a:solidFill>
                  <a:srgbClr val="002060"/>
                </a:solidFill>
                <a:latin typeface="Times New Roman"/>
                <a:ea typeface="Calibri"/>
                <a:cs typeface="Arial"/>
              </a:rPr>
              <a:t>تسمية الكوبوليمرات المطعمة</a:t>
            </a:r>
            <a:endParaRPr lang="en-US" sz="2600" b="1" dirty="0">
              <a:solidFill>
                <a:srgbClr val="002060"/>
              </a:solidFill>
              <a:latin typeface="Calibri"/>
              <a:ea typeface="Calibri"/>
              <a:cs typeface="Arial"/>
            </a:endParaRPr>
          </a:p>
          <a:p>
            <a:pPr marL="0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Nomenclature of grafted copolymers</a:t>
            </a:r>
            <a:endParaRPr lang="en-US" sz="1800" b="1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marL="0" marR="0" indent="4572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sz="26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في الكوبوليمر المطعم </a:t>
            </a:r>
            <a:r>
              <a:rPr lang="ar-IQ" sz="2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الذ يتكون من مونمرين او أكثر أحدهما يكون السلاسل البوليمرية الرئيسية والاخرون يكونون فروعا مرتبطة بالسلسلة الرئيسية كما مبين ادناه:</a:t>
            </a:r>
            <a:endParaRPr lang="en-US" sz="2600" b="1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algn="r" rtl="1"/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35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5" y="4419600"/>
            <a:ext cx="5257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322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28600"/>
            <a:ext cx="5715000" cy="5410200"/>
          </a:xfrm>
        </p:spPr>
        <p:txBody>
          <a:bodyPr>
            <a:normAutofit/>
          </a:bodyPr>
          <a:lstStyle/>
          <a:p>
            <a:pPr algn="ctr"/>
            <a:r>
              <a:rPr lang="ar-IQ" sz="4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الكتاب المنهجي</a:t>
            </a:r>
            <a:endParaRPr lang="en-US" sz="48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6" name="Picture 2" descr="C:\Users\Hadi\Desktop\IMG_20150923_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990600"/>
            <a:ext cx="50292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92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pPr algn="r" rtl="1"/>
            <a:endParaRPr lang="ar-IQ" dirty="0" smtClean="0"/>
          </a:p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sz="26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عند تسمية هذه الكوبوليمرات </a:t>
            </a:r>
            <a:r>
              <a:rPr lang="ar-IQ" sz="2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يستبدل المقطع </a:t>
            </a:r>
            <a:r>
              <a:rPr lang="en-US" sz="2600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Co</a:t>
            </a:r>
            <a:r>
              <a:rPr lang="ar-IQ" sz="2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بالحرف </a:t>
            </a:r>
            <a:r>
              <a:rPr lang="en-US" sz="2600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g</a:t>
            </a:r>
            <a:r>
              <a:rPr lang="ar-IQ" sz="2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وهو اول حرف من الكلمة </a:t>
            </a:r>
            <a:r>
              <a:rPr lang="en-US" sz="2600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graft</a:t>
            </a:r>
            <a:r>
              <a:rPr lang="ar-IQ" sz="2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كما في المثال التالي</a:t>
            </a:r>
            <a:r>
              <a:rPr lang="ar-IQ" sz="26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:</a:t>
            </a:r>
            <a:endParaRPr lang="en-US" sz="2600" b="1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Poly(styrene-g-acrylonitrile</a:t>
            </a:r>
            <a:r>
              <a:rPr lang="en-US" sz="2600" b="1" dirty="0" smtClean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)</a:t>
            </a:r>
            <a:endParaRPr lang="ar-IQ" sz="2600" b="1" dirty="0" smtClean="0">
              <a:solidFill>
                <a:schemeClr val="tx1"/>
              </a:solidFill>
              <a:latin typeface="Times New Roman"/>
              <a:ea typeface="Calibri"/>
              <a:cs typeface="Arial"/>
            </a:endParaRPr>
          </a:p>
          <a:p>
            <a:pPr marL="0" marR="0" indent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ar-IQ" sz="900" b="1" dirty="0" smtClean="0">
              <a:solidFill>
                <a:schemeClr val="tx1"/>
              </a:solidFill>
              <a:latin typeface="Times New Roman"/>
              <a:ea typeface="Calibri"/>
              <a:cs typeface="Arial"/>
            </a:endParaRPr>
          </a:p>
          <a:p>
            <a:pPr marL="0" marR="0" indent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IQ" sz="2800" b="1" dirty="0" smtClean="0">
                <a:solidFill>
                  <a:srgbClr val="002060"/>
                </a:solidFill>
                <a:latin typeface="Times New Roman"/>
                <a:ea typeface="Calibri"/>
                <a:cs typeface="Arial"/>
              </a:rPr>
              <a:t>4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  <a:ea typeface="Calibri"/>
                <a:cs typeface="Arial"/>
              </a:rPr>
              <a:t>- </a:t>
            </a:r>
            <a:r>
              <a:rPr lang="ar-IQ" sz="2800" b="1" dirty="0" smtClean="0">
                <a:solidFill>
                  <a:srgbClr val="002060"/>
                </a:solidFill>
                <a:latin typeface="Times New Roman"/>
                <a:ea typeface="Calibri"/>
                <a:cs typeface="Arial"/>
              </a:rPr>
              <a:t> تسمية </a:t>
            </a:r>
            <a:r>
              <a:rPr lang="ar-IQ" sz="2800" b="1" dirty="0">
                <a:solidFill>
                  <a:srgbClr val="002060"/>
                </a:solidFill>
                <a:latin typeface="Times New Roman"/>
                <a:ea typeface="Calibri"/>
                <a:cs typeface="Arial"/>
              </a:rPr>
              <a:t>الكوبوليمرات البلوكية (القالبية) 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Calibri"/>
                <a:cs typeface="Arial"/>
              </a:rPr>
              <a:t>Block 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  <a:ea typeface="Calibri"/>
                <a:cs typeface="Arial"/>
              </a:rPr>
              <a:t>copolymers</a:t>
            </a:r>
            <a:endParaRPr lang="ar-IQ" sz="2600" b="1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marR="0" indent="45720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sz="2600" b="1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تتكون </a:t>
            </a:r>
            <a:r>
              <a:rPr lang="ar-IQ" sz="26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سلالسل هذه الكوبوليمرات </a:t>
            </a:r>
            <a:r>
              <a:rPr lang="ar-IQ" sz="2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من (بلوكات) او كتل من المونمرات المكونة لها مرتبطة بعضها بالبعض الاخر باواصر كيميائية كما مبين ادناه: </a:t>
            </a:r>
            <a:endParaRPr lang="ar-IQ" sz="2600" b="1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marR="0" indent="457200" algn="ct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-A-A-A-A-A-A-A-B-B-B-B-B-B-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ar-IQ" sz="2600" b="1" dirty="0" smtClean="0">
              <a:solidFill>
                <a:schemeClr val="tx1"/>
              </a:solidFill>
              <a:latin typeface="Times New Roman"/>
              <a:ea typeface="Calibri"/>
              <a:cs typeface="Arial"/>
            </a:endParaRPr>
          </a:p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latin typeface="Calibri"/>
              <a:ea typeface="Calibri"/>
              <a:cs typeface="Arial"/>
            </a:endParaRPr>
          </a:p>
          <a:p>
            <a:pPr marL="6858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78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 algn="r" rtl="1"/>
            <a:endParaRPr lang="ar-IQ" dirty="0" smtClean="0"/>
          </a:p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sz="26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عند تسمية هذه الكوبوليمرات </a:t>
            </a:r>
            <a:r>
              <a:rPr lang="ar-IQ" sz="2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يستبدل المقطع </a:t>
            </a:r>
            <a:r>
              <a:rPr lang="en-US" sz="2600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Co</a:t>
            </a:r>
            <a:r>
              <a:rPr lang="ar-IQ" sz="2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بالحرف </a:t>
            </a:r>
            <a:r>
              <a:rPr lang="en-US" sz="2600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b</a:t>
            </a:r>
            <a:r>
              <a:rPr lang="ar-IQ" sz="2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الذي مصدرة </a:t>
            </a:r>
            <a:r>
              <a:rPr lang="en-US" sz="2600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Block</a:t>
            </a:r>
            <a:r>
              <a:rPr lang="ar-IQ" sz="2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فيمكن تسمية كوبوليمر متكون من بلوكات من المونمرين الاكريلونترايل والبيوتادايين ذو التركيب</a:t>
            </a:r>
            <a:r>
              <a:rPr lang="ar-IQ" sz="26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:</a:t>
            </a:r>
            <a:endParaRPr lang="en-US" sz="2600" b="1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6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600" b="1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IQ" sz="2600" b="1" dirty="0">
                <a:solidFill>
                  <a:srgbClr val="002060"/>
                </a:solidFill>
                <a:ea typeface="Calibri"/>
                <a:cs typeface="Times New Roman"/>
              </a:rPr>
              <a:t>(د) التسميات العامة والتجارية </a:t>
            </a:r>
            <a:r>
              <a:rPr lang="en-US" sz="2600" b="1" dirty="0">
                <a:solidFill>
                  <a:srgbClr val="002060"/>
                </a:solidFill>
                <a:latin typeface="Times New Roman"/>
                <a:ea typeface="Calibri"/>
              </a:rPr>
              <a:t>Common and commercial names</a:t>
            </a:r>
            <a:endParaRPr lang="en-US" sz="2600" b="1" dirty="0">
              <a:solidFill>
                <a:srgbClr val="002060"/>
              </a:solidFill>
              <a:latin typeface="Calibri"/>
              <a:ea typeface="Calibri"/>
              <a:cs typeface="Arial"/>
            </a:endParaRPr>
          </a:p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latin typeface="Calibri"/>
              <a:ea typeface="Calibri"/>
              <a:cs typeface="Arial"/>
            </a:endParaRPr>
          </a:p>
          <a:p>
            <a:pPr algn="r" rtl="1"/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3733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66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 algn="r" rtl="1"/>
            <a:endParaRPr lang="ar-IQ" dirty="0" smtClean="0"/>
          </a:p>
          <a:p>
            <a:pPr algn="r" rtl="1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1"/>
            <a:ext cx="8382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50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 algn="r" rtl="1"/>
            <a:endParaRPr lang="ar-IQ" dirty="0" smtClean="0"/>
          </a:p>
          <a:p>
            <a:pPr marL="0" marR="0" indent="0" algn="just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8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6.1 </a:t>
            </a:r>
            <a:r>
              <a:rPr lang="ar-IQ" sz="28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العوامل المحددة لصفات البوليمر</a:t>
            </a:r>
            <a:endParaRPr lang="en-US" sz="2800" b="1" dirty="0">
              <a:solidFill>
                <a:srgbClr val="002060"/>
              </a:solidFill>
              <a:latin typeface="Calibri"/>
              <a:ea typeface="Calibri"/>
              <a:cs typeface="Arial"/>
            </a:endParaRPr>
          </a:p>
          <a:p>
            <a:pPr marL="228600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latin typeface="Times New Roman"/>
                <a:ea typeface="Calibri"/>
                <a:cs typeface="Arial"/>
              </a:rPr>
              <a:t>Factors affecting polymer properties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228600" marR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sz="26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هناك ثلاثة عوامل </a:t>
            </a:r>
            <a:r>
              <a:rPr lang="ar-IQ" sz="2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مهمة تتوقف عليها صفات البوليمرات وهي:</a:t>
            </a:r>
            <a:endParaRPr lang="en-US" sz="2600" b="1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marL="0" marR="0" indent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IQ" sz="2600" b="1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(أ)</a:t>
            </a:r>
            <a:r>
              <a:rPr lang="ar-IQ" sz="2600" b="1" dirty="0">
                <a:latin typeface="Calibri"/>
                <a:ea typeface="Calibri"/>
                <a:cs typeface="Times New Roman"/>
              </a:rPr>
              <a:t> </a:t>
            </a:r>
            <a:r>
              <a:rPr lang="ar-IQ" sz="26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الوزن الجزيئي للبوليمر </a:t>
            </a:r>
            <a:r>
              <a:rPr lang="en-US" sz="2600" b="1" dirty="0">
                <a:solidFill>
                  <a:srgbClr val="002060"/>
                </a:solidFill>
                <a:latin typeface="Times New Roman"/>
                <a:ea typeface="Calibri"/>
                <a:cs typeface="Arial"/>
              </a:rPr>
              <a:t>Molecular weight of polymer</a:t>
            </a:r>
            <a:endParaRPr lang="en-US" sz="2600" b="1" dirty="0">
              <a:solidFill>
                <a:srgbClr val="002060"/>
              </a:solidFill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50000"/>
              </a:lnSpc>
            </a:pPr>
            <a:r>
              <a:rPr lang="ar-IQ" sz="2600" b="1" dirty="0" smtClean="0">
                <a:solidFill>
                  <a:srgbClr val="C00000"/>
                </a:solidFill>
                <a:ea typeface="Calibri"/>
                <a:cs typeface="Times New Roman"/>
              </a:rPr>
              <a:t>إن </a:t>
            </a:r>
            <a:r>
              <a:rPr lang="ar-IQ" sz="2600" b="1" dirty="0">
                <a:solidFill>
                  <a:srgbClr val="C00000"/>
                </a:solidFill>
                <a:ea typeface="Calibri"/>
                <a:cs typeface="Times New Roman"/>
              </a:rPr>
              <a:t>المركبات العضوية </a:t>
            </a:r>
            <a:r>
              <a:rPr lang="ar-IQ" sz="2600" b="1" dirty="0">
                <a:solidFill>
                  <a:schemeClr val="tx1"/>
                </a:solidFill>
                <a:ea typeface="Calibri"/>
                <a:cs typeface="Times New Roman"/>
              </a:rPr>
              <a:t>الاعتيادية لا تصلح ان تكون مادة بنائية للأجسام النباتية او الحيوانية لأنها لا تتحمل الضغط وهي قليلة التماسك وغالباً ما تكون </a:t>
            </a:r>
            <a:r>
              <a:rPr lang="ar-IQ" sz="2600" b="1" dirty="0" smtClean="0">
                <a:solidFill>
                  <a:schemeClr val="tx1"/>
                </a:solidFill>
                <a:ea typeface="Calibri"/>
                <a:cs typeface="Times New Roman"/>
              </a:rPr>
              <a:t>هشه.</a:t>
            </a:r>
          </a:p>
          <a:p>
            <a:pPr marL="68580" indent="0" algn="r" rtl="1">
              <a:lnSpc>
                <a:spcPct val="150000"/>
              </a:lnSpc>
              <a:buNone/>
            </a:pPr>
            <a:endParaRPr lang="ar-IQ" sz="800" b="1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r" rtl="1"/>
            <a:r>
              <a:rPr lang="ar-IQ" sz="2600" b="1" dirty="0" smtClean="0">
                <a:solidFill>
                  <a:srgbClr val="C00000"/>
                </a:solidFill>
                <a:ea typeface="Calibri"/>
                <a:cs typeface="Times New Roman"/>
              </a:rPr>
              <a:t>أما </a:t>
            </a:r>
            <a:r>
              <a:rPr lang="ar-IQ" sz="2600" b="1" dirty="0">
                <a:solidFill>
                  <a:srgbClr val="C00000"/>
                </a:solidFill>
                <a:ea typeface="Calibri"/>
                <a:cs typeface="Times New Roman"/>
              </a:rPr>
              <a:t>الاجسام المصنوعة </a:t>
            </a:r>
            <a:r>
              <a:rPr lang="ar-IQ" sz="2600" b="1" dirty="0">
                <a:solidFill>
                  <a:schemeClr val="tx1"/>
                </a:solidFill>
                <a:ea typeface="Calibri"/>
                <a:cs typeface="Times New Roman"/>
              </a:rPr>
              <a:t>من المواد البوليمرية فتمتاز بالمتانة والمقاومة.</a:t>
            </a:r>
            <a:endParaRPr lang="en-US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1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 fontScale="70000" lnSpcReduction="20000"/>
          </a:bodyPr>
          <a:lstStyle/>
          <a:p>
            <a:pPr algn="r" rtl="1"/>
            <a:endParaRPr lang="ar-IQ" dirty="0" smtClean="0"/>
          </a:p>
          <a:p>
            <a:pPr marL="0" marR="0" indent="4572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sz="3400" b="1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فالجزيئات البوليمرية </a:t>
            </a:r>
            <a:r>
              <a:rPr lang="ar-IQ" sz="34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طويلة السلاسل وكبيرة الحجم وبعضها متفرع أو متشابك الأمر الذي يزيد من صلابتها ومقاومتها.</a:t>
            </a: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ar-IQ" sz="1100" b="1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marR="0" indent="4572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sz="3400" b="1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كما أن بإستطاعة </a:t>
            </a:r>
            <a:r>
              <a:rPr lang="ar-IQ" sz="34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الجزيئات البوليمرية الإمتداد وإملاء الفراغ في إتجاه</a:t>
            </a: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IQ" sz="34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ar-IQ" sz="34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   الإحداثيات الثلاث.</a:t>
            </a: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ar-IQ" sz="1100" b="1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marR="0" indent="4572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sz="3400" b="1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كما ان البوليمرات </a:t>
            </a:r>
            <a:r>
              <a:rPr lang="ar-IQ" sz="34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تمتاز بمقاومتها للمذيبات بسبب أوزانها الجزيئية العالية.</a:t>
            </a: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100" b="1" dirty="0" smtClean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IQ" sz="3700" b="1" dirty="0" smtClean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(ب) </a:t>
            </a:r>
            <a:r>
              <a:rPr lang="ar-IQ" sz="37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طبيعة السلسلة الجزيئية البوليمرية:</a:t>
            </a:r>
            <a:endParaRPr lang="en-US" sz="3700" b="1" dirty="0" smtClean="0">
              <a:solidFill>
                <a:srgbClr val="002060"/>
              </a:solidFill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50000"/>
              </a:lnSpc>
            </a:pPr>
            <a:r>
              <a:rPr lang="ar-IQ" sz="3400" b="1" dirty="0" smtClean="0">
                <a:solidFill>
                  <a:srgbClr val="C00000"/>
                </a:solidFill>
                <a:ea typeface="Calibri"/>
                <a:cs typeface="Times New Roman"/>
              </a:rPr>
              <a:t>ويقصد بطبيعة </a:t>
            </a:r>
            <a:r>
              <a:rPr lang="ar-IQ" sz="3400" b="1" dirty="0" smtClean="0">
                <a:solidFill>
                  <a:schemeClr val="tx1"/>
                </a:solidFill>
                <a:ea typeface="Calibri"/>
                <a:cs typeface="Times New Roman"/>
              </a:rPr>
              <a:t>السلسلة الجزيئية تركيب الوحدات المتكررة وهندستها ونوعية المجاميع العضوية والاواصر الكيميائية التي تتضمنها الوحدة المتكررة. </a:t>
            </a:r>
          </a:p>
          <a:p>
            <a:pPr marL="68580" indent="0" algn="r" rtl="1">
              <a:lnSpc>
                <a:spcPct val="150000"/>
              </a:lnSpc>
              <a:buNone/>
            </a:pPr>
            <a:endParaRPr lang="ar-IQ" sz="900" b="1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229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pPr algn="r" rtl="1"/>
            <a:endParaRPr lang="ar-IQ" dirty="0" smtClean="0"/>
          </a:p>
          <a:p>
            <a:pPr lvl="0" algn="r" rtl="1">
              <a:lnSpc>
                <a:spcPct val="150000"/>
              </a:lnSpc>
              <a:buClr>
                <a:srgbClr val="94C600"/>
              </a:buClr>
            </a:pPr>
            <a:r>
              <a:rPr lang="ar-IQ" sz="2600" b="1" dirty="0">
                <a:solidFill>
                  <a:srgbClr val="C00000"/>
                </a:solidFill>
                <a:ea typeface="Calibri"/>
                <a:cs typeface="Times New Roman"/>
              </a:rPr>
              <a:t>كل ذلك يؤثر </a:t>
            </a:r>
            <a:r>
              <a:rPr lang="ar-IQ" sz="2600" b="1" dirty="0">
                <a:solidFill>
                  <a:prstClr val="black">
                    <a:lumMod val="95000"/>
                    <a:lumOff val="5000"/>
                  </a:prstClr>
                </a:solidFill>
                <a:ea typeface="Calibri"/>
                <a:cs typeface="Times New Roman"/>
              </a:rPr>
              <a:t>في الصفات الفيزيائية والكيميائية للمركب بشكل عام</a:t>
            </a:r>
            <a:r>
              <a:rPr lang="ar-IQ" sz="2600" b="1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/>
                <a:cs typeface="Times New Roman"/>
              </a:rPr>
              <a:t>.</a:t>
            </a:r>
            <a:endParaRPr lang="ar-IQ" sz="26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</a:pPr>
            <a:r>
              <a:rPr lang="ar-IQ" sz="2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فعلى </a:t>
            </a:r>
            <a:r>
              <a:rPr lang="ar-IQ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سبيل المثال </a:t>
            </a:r>
            <a:r>
              <a:rPr lang="ar-IQ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تكون البوليمرات الحاوية على تراكيب حلقية ذات درجات انصهار </a:t>
            </a:r>
            <a:r>
              <a:rPr lang="ar-IQ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عالية.</a:t>
            </a:r>
          </a:p>
          <a:p>
            <a:pPr algn="r" rtl="1">
              <a:lnSpc>
                <a:spcPct val="150000"/>
              </a:lnSpc>
            </a:pPr>
            <a:r>
              <a:rPr lang="ar-IQ" sz="2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والبوليمرات</a:t>
            </a:r>
            <a:r>
              <a:rPr lang="ar-IQ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ar-IQ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التي تحوي الاصرة الايثرية 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C-O-C</a:t>
            </a:r>
            <a:r>
              <a:rPr lang="ar-IQ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تمنح المرونة لهذه البوليمرات. </a:t>
            </a:r>
            <a:endParaRPr lang="ar-IQ" sz="2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</a:pPr>
            <a:r>
              <a:rPr lang="ar-IQ" sz="2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كما </a:t>
            </a:r>
            <a:r>
              <a:rPr lang="ar-IQ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ان طبيعة </a:t>
            </a:r>
            <a:r>
              <a:rPr lang="ar-IQ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الوحدة </a:t>
            </a:r>
            <a:r>
              <a:rPr lang="ar-IQ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المتكررة في البوليمرات ونوعية المجاميع الكيميائية المرتبطة بها تؤثر على مدى قابلية الجزيئات على تكوين التراكيب </a:t>
            </a:r>
            <a:r>
              <a:rPr lang="ar-IQ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المتبلورة</a:t>
            </a:r>
            <a:r>
              <a:rPr lang="ar-IQ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725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 lnSpcReduction="10000"/>
          </a:bodyPr>
          <a:lstStyle/>
          <a:p>
            <a:pPr algn="r" rtl="1"/>
            <a:endParaRPr lang="ar-IQ" dirty="0" smtClean="0"/>
          </a:p>
          <a:p>
            <a:pPr marL="68580" lvl="0" indent="0" algn="r" rtl="1">
              <a:lnSpc>
                <a:spcPct val="150000"/>
              </a:lnSpc>
              <a:buClr>
                <a:srgbClr val="94C600"/>
              </a:buClr>
              <a:buNone/>
            </a:pPr>
            <a:r>
              <a:rPr lang="ar-IQ" sz="2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(ج)</a:t>
            </a:r>
            <a:r>
              <a:rPr lang="ar-IQ" sz="2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ar-IQ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القوى الجزيئية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Molecular forces</a:t>
            </a:r>
            <a:endParaRPr lang="ar-IQ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68580" lvl="0" indent="0" algn="r" rtl="1">
              <a:lnSpc>
                <a:spcPct val="150000"/>
              </a:lnSpc>
              <a:buClr>
                <a:srgbClr val="94C600"/>
              </a:buClr>
              <a:buNone/>
            </a:pPr>
            <a:r>
              <a:rPr lang="ar-IQ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ان الجزيئات المتجمعة </a:t>
            </a:r>
            <a:r>
              <a:rPr lang="ar-IQ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مع بعضها تتأثر بعضها بالبعض </a:t>
            </a:r>
            <a:r>
              <a:rPr lang="ar-IQ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الأخر </a:t>
            </a:r>
            <a:r>
              <a:rPr lang="ar-IQ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بقوى مختلفة تعمل من خلال الجزيئة الواحدة لمفردها او تؤثر على غيرها من </a:t>
            </a:r>
            <a:r>
              <a:rPr lang="ar-IQ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الجزيئات.</a:t>
            </a:r>
          </a:p>
          <a:p>
            <a:pPr marL="68580" lvl="0" indent="0" algn="r" rtl="1">
              <a:lnSpc>
                <a:spcPct val="150000"/>
              </a:lnSpc>
              <a:buClr>
                <a:srgbClr val="94C600"/>
              </a:buClr>
              <a:buNone/>
            </a:pPr>
            <a:endParaRPr lang="en-US" sz="8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</a:pPr>
            <a:r>
              <a:rPr lang="ar-IQ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كما ان قابلية المادة </a:t>
            </a:r>
            <a:r>
              <a:rPr lang="ar-IQ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للانصهار او الغليان او إمكانية تكوين خيوط طويلة </a:t>
            </a:r>
            <a:r>
              <a:rPr lang="ar-IQ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او </a:t>
            </a:r>
            <a:r>
              <a:rPr lang="ar-IQ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صفائح رقيقة ومتينة تصلح للأغراض الصناعية، كل ذلك يعتمد اساساً على </a:t>
            </a:r>
            <a:r>
              <a:rPr lang="ar-IQ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طبيعة </a:t>
            </a:r>
            <a:r>
              <a:rPr lang="ar-IQ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ومقدار القوى بين الجزيئات</a:t>
            </a:r>
            <a:r>
              <a:rPr lang="ar-IQ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ar-IQ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يمكن تصنيف </a:t>
            </a:r>
            <a:r>
              <a:rPr lang="ar-IQ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القوى بين الجزيئات الى صنفين:</a:t>
            </a:r>
          </a:p>
          <a:p>
            <a:pPr algn="r" rtl="1">
              <a:lnSpc>
                <a:spcPct val="150000"/>
              </a:lnSpc>
            </a:pPr>
            <a:r>
              <a:rPr lang="ar-IQ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القوى الضمنية: </a:t>
            </a:r>
            <a:r>
              <a:rPr lang="ar-IQ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وهي أي قوى تعمل ضمن الجزيئة </a:t>
            </a:r>
            <a:r>
              <a:rPr lang="ar-IQ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نفسها.</a:t>
            </a:r>
          </a:p>
          <a:p>
            <a:pPr algn="r" rtl="1">
              <a:lnSpc>
                <a:spcPct val="150000"/>
              </a:lnSpc>
            </a:pPr>
            <a:r>
              <a:rPr lang="ar-IQ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القوى بين الجزيئات:</a:t>
            </a:r>
            <a:r>
              <a:rPr lang="ar-IQ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وهي القوى الناتجة من تأثر الجزيئات بعضها بالبعض </a:t>
            </a:r>
            <a:r>
              <a:rPr lang="ar-IQ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الاخر.</a:t>
            </a:r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</a:pP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395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 fontScale="92500" lnSpcReduction="10000"/>
          </a:bodyPr>
          <a:lstStyle/>
          <a:p>
            <a:pPr algn="r" rtl="1"/>
            <a:endParaRPr lang="ar-IQ" dirty="0" smtClean="0"/>
          </a:p>
          <a:p>
            <a:pPr marL="0" marR="0" indent="0" algn="ct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IQ" b="1" u="sng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الفصل الثاني</a:t>
            </a:r>
            <a:endParaRPr lang="en-US" sz="1800" b="1" dirty="0">
              <a:solidFill>
                <a:srgbClr val="002060"/>
              </a:solidFill>
              <a:latin typeface="Calibri"/>
              <a:ea typeface="Calibri"/>
              <a:cs typeface="Arial"/>
            </a:endParaRPr>
          </a:p>
          <a:p>
            <a:pPr marL="0" marR="0" indent="0" algn="ct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IQ" b="1" u="sng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أنواع البوليمرات وتصنيفها</a:t>
            </a:r>
            <a:endParaRPr lang="en-US" sz="1800" b="1" dirty="0">
              <a:solidFill>
                <a:srgbClr val="002060"/>
              </a:solidFill>
              <a:latin typeface="Calibri"/>
              <a:ea typeface="Calibri"/>
              <a:cs typeface="Arial"/>
            </a:endParaRPr>
          </a:p>
          <a:p>
            <a:pPr marL="0" marR="0" indent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IQ" sz="30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1.1 </a:t>
            </a:r>
            <a:r>
              <a:rPr lang="ar-IQ" sz="30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تصنيف البوليمرات حسب المصدر   </a:t>
            </a:r>
            <a:endParaRPr lang="en-US" sz="3000" b="1" dirty="0">
              <a:solidFill>
                <a:srgbClr val="002060"/>
              </a:solidFill>
              <a:latin typeface="Calibri"/>
              <a:ea typeface="Calibri"/>
              <a:cs typeface="Arial"/>
            </a:endParaRP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IQ" b="1" dirty="0" smtClean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(</a:t>
            </a:r>
            <a:r>
              <a:rPr lang="ar-IQ" b="1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أ)</a:t>
            </a:r>
            <a:r>
              <a:rPr lang="ar-IQ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ar-IQ" sz="26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البوليمرات الطبيعية:</a:t>
            </a:r>
            <a:endParaRPr lang="en-US" sz="2600" b="1" dirty="0">
              <a:solidFill>
                <a:srgbClr val="002060"/>
              </a:solidFill>
              <a:latin typeface="Calibri"/>
              <a:ea typeface="Calibri"/>
              <a:cs typeface="Arial"/>
            </a:endParaRPr>
          </a:p>
          <a:p>
            <a:pPr marL="0" marR="0" indent="4572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sz="26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وتمثل</a:t>
            </a:r>
            <a:r>
              <a:rPr lang="ar-IQ" sz="2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هذه البوليمرات منتجات طبيعية او </a:t>
            </a:r>
            <a:r>
              <a:rPr lang="ar-IQ" sz="26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حيوانية.</a:t>
            </a:r>
          </a:p>
          <a:p>
            <a:pPr marL="0" marR="0" indent="4572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sz="2600" b="1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قد </a:t>
            </a:r>
            <a:r>
              <a:rPr lang="ar-IQ" sz="26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يكون مصدرها عضوي </a:t>
            </a:r>
            <a:r>
              <a:rPr lang="ar-IQ" sz="2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مثل السليلوز، النشا، الصمغ العربي، القطن، المطاط الطبيعي، الحرير، الشعر، الصوف، الجلد وغيرها وتكون غالية الثمن نسبيا بسبب صعوبة الحصول عليها. </a:t>
            </a:r>
            <a:endParaRPr lang="ar-IQ" sz="2600" b="1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marR="0" indent="4572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sz="2600" b="1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وقد تكون </a:t>
            </a:r>
            <a:r>
              <a:rPr lang="ar-IQ" sz="2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هذه البوليمرات مصدرها غير </a:t>
            </a:r>
            <a:r>
              <a:rPr lang="ar-IQ" sz="26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عضوي، </a:t>
            </a:r>
            <a:r>
              <a:rPr lang="ar-IQ" sz="2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ومثال ذلك الاسبستوس، الكرافيت، الزجاج.</a:t>
            </a:r>
            <a:endParaRPr lang="en-US" sz="2600" b="1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42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 algn="r" rtl="1"/>
            <a:endParaRPr lang="ar-IQ" dirty="0" smtClean="0"/>
          </a:p>
          <a:p>
            <a:pPr marL="0" lvl="0" indent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94C600"/>
              </a:buClr>
              <a:buNone/>
            </a:pPr>
            <a:r>
              <a:rPr lang="ar-IQ" sz="2000" b="1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(ب)</a:t>
            </a:r>
            <a:r>
              <a:rPr lang="ar-IQ" sz="2000" dirty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ar-IQ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البوليمرات الصناعية المحضرة:</a:t>
            </a:r>
            <a:endParaRPr lang="en-US" b="1" dirty="0">
              <a:solidFill>
                <a:srgbClr val="002060"/>
              </a:solidFill>
              <a:latin typeface="Calibri"/>
              <a:ea typeface="Calibri"/>
              <a:cs typeface="Arial"/>
            </a:endParaRPr>
          </a:p>
          <a:p>
            <a:pPr marL="0" lvl="0" indent="4572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94C600"/>
              </a:buClr>
            </a:pPr>
            <a:r>
              <a:rPr lang="ar-IQ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وتشمل البوليمرات التي يجري تحضيرها من مركبات كيميائية بسيطة وتمثل هذه الغالبية العظمى من البوليمرات المهمة صناعياً وينقسم هذا النوع الى:</a:t>
            </a:r>
            <a:endParaRPr lang="en-US" b="1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IQ" b="1" dirty="0" smtClean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1-</a:t>
            </a:r>
            <a:r>
              <a:rPr lang="ar-IQ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ar-IQ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البوليمرات العضوية 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Organic polymers</a:t>
            </a:r>
            <a:endParaRPr lang="en-US" sz="1800" b="1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marL="0" marR="0" indent="4572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تحضر هذه البوليمرات من مركبات عضوية (وحدات تركيبية عضوية متكررة) او انها ناتجة من مصدر عضوي. وهذه أكثر البوليمرات أهمية في الصناعة في الوقت الحاضر</a:t>
            </a:r>
            <a:r>
              <a:rPr lang="ar-IQ" dirty="0">
                <a:latin typeface="Calibri"/>
                <a:ea typeface="Calibri"/>
                <a:cs typeface="Times New Roman"/>
              </a:rPr>
              <a:t>. 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63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 algn="r" rtl="1"/>
            <a:endParaRPr lang="ar-IQ" dirty="0" smtClean="0"/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IQ" sz="2800" b="1" dirty="0" smtClean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2-</a:t>
            </a:r>
            <a:r>
              <a:rPr lang="ar-IQ" sz="28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ar-IQ" sz="28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البوليمرات اللاعضوية 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Calibri"/>
                <a:cs typeface="Arial"/>
              </a:rPr>
              <a:t>Inorganic polymers </a:t>
            </a:r>
            <a:endParaRPr lang="en-US" sz="2800" b="1" dirty="0">
              <a:solidFill>
                <a:srgbClr val="002060"/>
              </a:solidFill>
              <a:latin typeface="Calibri"/>
              <a:ea typeface="Calibri"/>
              <a:cs typeface="Arial"/>
            </a:endParaRPr>
          </a:p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sz="28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تكون البوليمرات اللاعضوية </a:t>
            </a:r>
            <a:r>
              <a:rPr lang="ar-IQ" sz="2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على ثلاثة أنواع وهي:</a:t>
            </a:r>
            <a:endParaRPr lang="en-US" sz="2800" b="1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IQ" sz="2800" b="1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أ-</a:t>
            </a:r>
            <a:r>
              <a:rPr lang="ar-IQ" sz="2800" b="1" dirty="0">
                <a:latin typeface="Calibri"/>
                <a:ea typeface="Calibri"/>
                <a:cs typeface="Times New Roman"/>
              </a:rPr>
              <a:t>  </a:t>
            </a:r>
            <a:r>
              <a:rPr lang="ar-IQ" sz="28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البوليمرات اللاعضوية – العضوية</a:t>
            </a:r>
            <a:endParaRPr lang="en-US" sz="2800" b="1" dirty="0">
              <a:solidFill>
                <a:srgbClr val="002060"/>
              </a:solidFill>
              <a:latin typeface="Calibri"/>
              <a:ea typeface="Calibri"/>
              <a:cs typeface="Arial"/>
            </a:endParaRPr>
          </a:p>
          <a:p>
            <a:pPr marL="0" marR="0" indent="4572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sz="28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ترتبط في هذا النوع </a:t>
            </a:r>
            <a:r>
              <a:rPr lang="ar-IQ" sz="2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من البوليمرات السلسلة البوليمرية اللاعضوية بمجاميع عضوية</a:t>
            </a:r>
            <a:r>
              <a:rPr lang="ar-IQ" sz="28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 </a:t>
            </a:r>
            <a:r>
              <a:rPr lang="ar-IQ" sz="2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ومن الأمثلة على هذا الصنف هي بوليمرات السيليكون، ويمكن تمثيل الصيغة الجزيئية للوحدة المتكررة في احدى أنواع هذه الأنواع:</a:t>
            </a:r>
            <a:endParaRPr lang="en-US" sz="2800" b="1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algn="r" rt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953000"/>
            <a:ext cx="2841625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464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304800"/>
            <a:ext cx="3962400" cy="6400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lvl="0" indent="0" algn="r" rtl="1">
              <a:spcBef>
                <a:spcPts val="0"/>
              </a:spcBef>
              <a:buClr>
                <a:srgbClr val="94C600"/>
              </a:buClr>
              <a:buNone/>
            </a:pPr>
            <a:endParaRPr lang="ar-IQ" sz="2800" b="1" dirty="0" smtClean="0">
              <a:solidFill>
                <a:srgbClr val="002060"/>
              </a:solidFill>
              <a:latin typeface="Times New Roman"/>
              <a:ea typeface="Times New Roman"/>
              <a:cs typeface="Simplified Arabic"/>
            </a:endParaRPr>
          </a:p>
          <a:p>
            <a:pPr marL="0" lvl="0" indent="0" algn="r" rtl="1">
              <a:spcBef>
                <a:spcPts val="0"/>
              </a:spcBef>
              <a:buClr>
                <a:srgbClr val="94C600"/>
              </a:buClr>
              <a:buNone/>
            </a:pPr>
            <a:r>
              <a:rPr lang="ar-SA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Simplified Arabic"/>
              </a:rPr>
              <a:t>الفصل </a:t>
            </a:r>
            <a:r>
              <a:rPr lang="ar-SA" sz="2800" b="1" dirty="0">
                <a:solidFill>
                  <a:srgbClr val="002060"/>
                </a:solidFill>
                <a:latin typeface="Times New Roman"/>
                <a:ea typeface="Times New Roman"/>
                <a:cs typeface="Simplified Arabic"/>
              </a:rPr>
              <a:t>الرابع</a:t>
            </a:r>
            <a:r>
              <a:rPr lang="ar-IQ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Simplified Arabic"/>
              </a:rPr>
              <a:t>:</a:t>
            </a:r>
            <a:endParaRPr lang="ar-IQ" sz="2800" b="1" dirty="0" smtClean="0">
              <a:solidFill>
                <a:prstClr val="black"/>
              </a:solidFill>
              <a:latin typeface="Times New Roman"/>
              <a:ea typeface="Times New Roman"/>
              <a:cs typeface="Simplified Arabic"/>
            </a:endParaRPr>
          </a:p>
          <a:p>
            <a:pPr marL="0" lvl="0" algn="r" rtl="1">
              <a:spcBef>
                <a:spcPts val="0"/>
              </a:spcBef>
            </a:pPr>
            <a:r>
              <a:rPr lang="ar-IQ" sz="2800" b="1" dirty="0" smtClean="0">
                <a:solidFill>
                  <a:prstClr val="black"/>
                </a:solidFill>
                <a:latin typeface="Times New Roman"/>
                <a:ea typeface="Times New Roman"/>
                <a:cs typeface="Simplified Arabic"/>
              </a:rPr>
              <a:t>البلمرة </a:t>
            </a:r>
            <a:r>
              <a:rPr lang="ar-IQ" sz="2800" b="1" dirty="0">
                <a:solidFill>
                  <a:prstClr val="black"/>
                </a:solidFill>
                <a:latin typeface="Times New Roman"/>
                <a:ea typeface="Times New Roman"/>
                <a:cs typeface="Simplified Arabic"/>
              </a:rPr>
              <a:t>ذات النمو </a:t>
            </a:r>
            <a:r>
              <a:rPr lang="ar-IQ" sz="2800" b="1" dirty="0" smtClean="0">
                <a:solidFill>
                  <a:prstClr val="black"/>
                </a:solidFill>
                <a:latin typeface="Times New Roman"/>
                <a:ea typeface="Times New Roman"/>
                <a:cs typeface="Simplified Arabic"/>
              </a:rPr>
              <a:t>الخطوي</a:t>
            </a:r>
          </a:p>
          <a:p>
            <a:pPr marL="0" lvl="0" indent="0" algn="r" rtl="1">
              <a:spcBef>
                <a:spcPts val="0"/>
              </a:spcBef>
              <a:buNone/>
            </a:pPr>
            <a:endParaRPr lang="ar-IQ" sz="2800" b="1" dirty="0" smtClean="0">
              <a:solidFill>
                <a:srgbClr val="002060"/>
              </a:solidFill>
              <a:latin typeface="Times New Roman"/>
              <a:ea typeface="Times New Roman"/>
              <a:cs typeface="Simplified Arabic"/>
            </a:endParaRPr>
          </a:p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Simplified Arabic"/>
              </a:rPr>
              <a:t>الفصل ال</a:t>
            </a:r>
            <a:r>
              <a:rPr lang="ar-IQ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Simplified Arabic"/>
              </a:rPr>
              <a:t>خامس:</a:t>
            </a:r>
            <a:endParaRPr lang="en-US" sz="28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SA" sz="2600" b="1" dirty="0">
                <a:solidFill>
                  <a:schemeClr val="tx1"/>
                </a:solidFill>
                <a:latin typeface="Times New Roman"/>
                <a:ea typeface="Times New Roman"/>
                <a:cs typeface="Simplified Arabic"/>
              </a:rPr>
              <a:t>البوليمرات الصناعية </a:t>
            </a:r>
            <a:r>
              <a:rPr lang="ar-SA" sz="2600" b="1" dirty="0" smtClean="0">
                <a:solidFill>
                  <a:schemeClr val="tx1"/>
                </a:solidFill>
                <a:latin typeface="Times New Roman"/>
                <a:ea typeface="Times New Roman"/>
                <a:cs typeface="Simplified Arabic"/>
              </a:rPr>
              <a:t>المهمة</a:t>
            </a:r>
            <a:r>
              <a:rPr lang="ar-IQ" sz="2600" b="1" dirty="0">
                <a:solidFill>
                  <a:schemeClr val="tx1"/>
                </a:solidFill>
                <a:latin typeface="Times New Roman"/>
                <a:ea typeface="Times New Roman"/>
                <a:cs typeface="Simplified Arabic"/>
              </a:rPr>
              <a:t> </a:t>
            </a:r>
            <a:r>
              <a:rPr lang="ar-SA" sz="2600" b="1" dirty="0" smtClean="0">
                <a:solidFill>
                  <a:schemeClr val="tx1"/>
                </a:solidFill>
                <a:latin typeface="Times New Roman"/>
                <a:ea typeface="Times New Roman"/>
                <a:cs typeface="Simplified Arabic"/>
              </a:rPr>
              <a:t>ذات </a:t>
            </a:r>
            <a:r>
              <a:rPr lang="ar-SA" sz="2600" b="1" dirty="0">
                <a:solidFill>
                  <a:schemeClr val="tx1"/>
                </a:solidFill>
                <a:latin typeface="Times New Roman"/>
                <a:ea typeface="Times New Roman"/>
                <a:cs typeface="Simplified Arabic"/>
              </a:rPr>
              <a:t>النمو </a:t>
            </a:r>
            <a:r>
              <a:rPr lang="ar-SA" sz="2600" b="1" dirty="0" smtClean="0">
                <a:solidFill>
                  <a:schemeClr val="tx1"/>
                </a:solidFill>
                <a:latin typeface="Times New Roman"/>
                <a:ea typeface="Times New Roman"/>
                <a:cs typeface="Simplified Arabic"/>
              </a:rPr>
              <a:t>الخطوي</a:t>
            </a:r>
            <a:endParaRPr lang="ar-IQ" sz="2600" b="1" dirty="0" smtClean="0">
              <a:solidFill>
                <a:schemeClr val="tx1"/>
              </a:solidFill>
              <a:latin typeface="Times New Roman"/>
              <a:ea typeface="Times New Roman"/>
              <a:cs typeface="Simplified Arabic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Times New Roman"/>
              <a:ea typeface="Times New Roman"/>
            </a:endParaRPr>
          </a:p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b="1" dirty="0">
                <a:solidFill>
                  <a:srgbClr val="002060"/>
                </a:solidFill>
                <a:latin typeface="Times New Roman"/>
                <a:ea typeface="Times New Roman"/>
                <a:cs typeface="Simplified Arabic"/>
              </a:rPr>
              <a:t>الفصل </a:t>
            </a:r>
            <a:r>
              <a:rPr lang="ar-IQ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Simplified Arabic"/>
              </a:rPr>
              <a:t>السادس</a:t>
            </a:r>
            <a:r>
              <a:rPr lang="ar-IQ" sz="2800" b="1" dirty="0" smtClean="0">
                <a:latin typeface="Times New Roman"/>
                <a:ea typeface="Times New Roman"/>
                <a:cs typeface="Simplified Arabic"/>
              </a:rPr>
              <a:t>:</a:t>
            </a:r>
            <a:endParaRPr lang="en-US" sz="2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SA" sz="2800" b="1" dirty="0">
                <a:solidFill>
                  <a:schemeClr val="tx1"/>
                </a:solidFill>
                <a:latin typeface="Times New Roman"/>
                <a:ea typeface="Times New Roman"/>
                <a:cs typeface="Simplified Arabic"/>
              </a:rPr>
              <a:t>البلمرة ذات النمو المتسلسل (بلمرة </a:t>
            </a:r>
            <a:r>
              <a:rPr lang="ar-SA" sz="2800" b="1" dirty="0" smtClean="0">
                <a:solidFill>
                  <a:schemeClr val="tx1"/>
                </a:solidFill>
                <a:latin typeface="Times New Roman"/>
                <a:ea typeface="Times New Roman"/>
                <a:cs typeface="Simplified Arabic"/>
              </a:rPr>
              <a:t>الإضافة)</a:t>
            </a:r>
            <a:endParaRPr lang="ar-IQ" sz="2800" b="1" dirty="0" smtClean="0">
              <a:solidFill>
                <a:schemeClr val="tx1"/>
              </a:solidFill>
              <a:latin typeface="Times New Roman"/>
              <a:ea typeface="Times New Roman"/>
              <a:cs typeface="Simplified Arabic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endParaRPr lang="ar-IQ" sz="2800" b="1" dirty="0" smtClean="0">
              <a:latin typeface="Times New Roman"/>
              <a:ea typeface="Times New Roman"/>
              <a:cs typeface="Simplified Arabic"/>
            </a:endParaRPr>
          </a:p>
          <a:p>
            <a:pPr marL="0" indent="0" algn="r" rtl="1">
              <a:spcBef>
                <a:spcPts val="0"/>
              </a:spcBef>
              <a:buNone/>
            </a:pPr>
            <a:r>
              <a:rPr lang="ar-IQ" sz="2800" b="1" dirty="0">
                <a:solidFill>
                  <a:srgbClr val="002060"/>
                </a:solidFill>
                <a:latin typeface="Times New Roman"/>
                <a:ea typeface="Times New Roman"/>
                <a:cs typeface="Simplified Arabic"/>
              </a:rPr>
              <a:t>الفصل السابع</a:t>
            </a:r>
            <a:r>
              <a:rPr lang="ar-IQ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Simplified Arabic"/>
              </a:rPr>
              <a:t>:</a:t>
            </a:r>
            <a:endParaRPr lang="ar-IQ" sz="2800" b="1" dirty="0">
              <a:latin typeface="Times New Roman"/>
              <a:ea typeface="Times New Roman"/>
              <a:cs typeface="Simplified Arabic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SA" sz="2800" b="1" dirty="0" smtClean="0">
                <a:solidFill>
                  <a:schemeClr val="tx1"/>
                </a:solidFill>
                <a:latin typeface="Times New Roman"/>
                <a:ea typeface="Times New Roman"/>
                <a:cs typeface="Simplified Arabic"/>
              </a:rPr>
              <a:t>البلمرة</a:t>
            </a:r>
            <a:r>
              <a:rPr lang="ar-IQ" sz="2800" b="1" dirty="0" smtClean="0">
                <a:solidFill>
                  <a:schemeClr val="tx1"/>
                </a:solidFill>
                <a:latin typeface="Times New Roman"/>
                <a:ea typeface="Times New Roman"/>
                <a:cs typeface="Simplified Arabic"/>
              </a:rPr>
              <a:t> الأيونية</a:t>
            </a:r>
            <a:r>
              <a:rPr lang="ar-SA" sz="2800" b="1" dirty="0" smtClean="0">
                <a:solidFill>
                  <a:schemeClr val="tx1"/>
                </a:solidFill>
                <a:latin typeface="Times New Roman"/>
                <a:ea typeface="Times New Roman"/>
                <a:cs typeface="Simplified Arabic"/>
              </a:rPr>
              <a:t> </a:t>
            </a:r>
            <a:r>
              <a:rPr lang="ar-SA" sz="2800" b="1" dirty="0">
                <a:solidFill>
                  <a:schemeClr val="tx1"/>
                </a:solidFill>
                <a:latin typeface="Times New Roman"/>
                <a:ea typeface="Times New Roman"/>
                <a:cs typeface="Simplified Arabic"/>
              </a:rPr>
              <a:t>ذات النمو </a:t>
            </a:r>
            <a:r>
              <a:rPr lang="ar-SA" sz="2800" b="1" dirty="0" smtClean="0">
                <a:solidFill>
                  <a:schemeClr val="tx1"/>
                </a:solidFill>
                <a:latin typeface="Times New Roman"/>
                <a:ea typeface="Times New Roman"/>
                <a:cs typeface="Simplified Arabic"/>
              </a:rPr>
              <a:t>المتسلسل</a:t>
            </a:r>
            <a:endParaRPr lang="ar-IQ" sz="2800" b="1" dirty="0" smtClean="0">
              <a:solidFill>
                <a:schemeClr val="tx1"/>
              </a:solidFill>
              <a:latin typeface="Times New Roman"/>
              <a:ea typeface="Times New Roman"/>
              <a:cs typeface="Simplified Arabic"/>
            </a:endParaRPr>
          </a:p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ar-IQ" sz="2800" b="1" dirty="0" smtClean="0">
              <a:latin typeface="Times New Roman"/>
              <a:ea typeface="Times New Roman"/>
              <a:cs typeface="Simplified Arabic"/>
            </a:endParaRPr>
          </a:p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Simplified Arabic"/>
              </a:rPr>
              <a:t>الفصل الثامن:</a:t>
            </a: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SA" sz="2800" b="1" dirty="0">
                <a:latin typeface="Times New Roman"/>
                <a:ea typeface="Times New Roman"/>
                <a:cs typeface="Simplified Arabic"/>
              </a:rPr>
              <a:t> </a:t>
            </a:r>
            <a:r>
              <a:rPr lang="ar-SA" sz="2800" b="1" dirty="0">
                <a:solidFill>
                  <a:schemeClr val="tx1"/>
                </a:solidFill>
                <a:latin typeface="Times New Roman"/>
                <a:ea typeface="Times New Roman"/>
                <a:cs typeface="Simplified Arabic"/>
              </a:rPr>
              <a:t>البلمرة المشتركة </a:t>
            </a:r>
            <a:endParaRPr lang="ar-IQ" sz="2800" b="1" dirty="0">
              <a:solidFill>
                <a:schemeClr val="tx1"/>
              </a:solidFill>
              <a:latin typeface="Times New Roman"/>
              <a:ea typeface="Times New Roman"/>
              <a:cs typeface="Simplified Arabic"/>
            </a:endParaRPr>
          </a:p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ar-IQ" sz="2800" b="1" dirty="0" smtClean="0">
              <a:solidFill>
                <a:srgbClr val="002060"/>
              </a:solidFill>
              <a:latin typeface="Times New Roman"/>
              <a:ea typeface="Times New Roman"/>
              <a:cs typeface="Simplified Arabic"/>
            </a:endParaRPr>
          </a:p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Simplified Arabic"/>
              </a:rPr>
              <a:t>الفصل التاسع:</a:t>
            </a:r>
          </a:p>
          <a:p>
            <a:pPr marL="0" lvl="0" algn="r" rtl="1">
              <a:spcBef>
                <a:spcPts val="0"/>
              </a:spcBef>
            </a:pPr>
            <a:r>
              <a:rPr lang="ar-IQ" sz="2800" b="1" dirty="0" smtClean="0">
                <a:solidFill>
                  <a:prstClr val="black"/>
                </a:solidFill>
                <a:latin typeface="Times New Roman"/>
                <a:ea typeface="Times New Roman"/>
                <a:cs typeface="Simplified Arabic"/>
              </a:rPr>
              <a:t>الوزن الجزيئ للبوليمرات</a:t>
            </a:r>
            <a:endParaRPr lang="ar-IQ" sz="2800" b="1" dirty="0" smtClean="0">
              <a:solidFill>
                <a:srgbClr val="002060"/>
              </a:solidFill>
              <a:latin typeface="Times New Roman"/>
              <a:ea typeface="Times New Roman"/>
              <a:cs typeface="Simplified Arabic"/>
            </a:endParaRPr>
          </a:p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3200" b="1" dirty="0">
                <a:solidFill>
                  <a:srgbClr val="002060"/>
                </a:solidFill>
                <a:latin typeface="Times New Roman"/>
                <a:ea typeface="Times New Roman"/>
                <a:cs typeface="Simplified Arabic"/>
              </a:rPr>
              <a:t> </a:t>
            </a:r>
            <a:endParaRPr lang="ar-IQ" sz="3200" b="1" dirty="0" smtClean="0">
              <a:solidFill>
                <a:srgbClr val="002060"/>
              </a:solidFill>
              <a:latin typeface="Times New Roman"/>
              <a:ea typeface="Times New Roman"/>
              <a:cs typeface="Simplified Arabic"/>
            </a:endParaRPr>
          </a:p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ar-IQ" b="1" dirty="0" smtClean="0">
              <a:latin typeface="Times New Roman"/>
              <a:ea typeface="Times New Roman"/>
              <a:cs typeface="Simplified Arabic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Times New Roman"/>
              <a:ea typeface="Times New Roman"/>
            </a:endParaRPr>
          </a:p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/>
              <a:ea typeface="Times New Roman"/>
            </a:endParaRPr>
          </a:p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0" y="76200"/>
            <a:ext cx="4114800" cy="6629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500" b="1" dirty="0">
                <a:solidFill>
                  <a:srgbClr val="92D050"/>
                </a:solidFill>
                <a:latin typeface="Times New Roman"/>
                <a:ea typeface="Times New Roman"/>
                <a:cs typeface="Simplified Arabic"/>
              </a:rPr>
              <a:t>بسم الله الرحمن </a:t>
            </a:r>
            <a:r>
              <a:rPr lang="ar-SA" sz="3500" b="1" dirty="0" smtClean="0">
                <a:solidFill>
                  <a:srgbClr val="92D050"/>
                </a:solidFill>
                <a:latin typeface="Times New Roman"/>
                <a:ea typeface="Times New Roman"/>
                <a:cs typeface="Simplified Arabic"/>
              </a:rPr>
              <a:t>الرحيم</a:t>
            </a:r>
            <a:endParaRPr lang="ar-IQ" sz="3500" b="1" dirty="0" smtClean="0">
              <a:solidFill>
                <a:srgbClr val="92D050"/>
              </a:solidFill>
              <a:latin typeface="Times New Roman"/>
              <a:ea typeface="Times New Roman"/>
              <a:cs typeface="Simplified Arabic"/>
            </a:endParaRPr>
          </a:p>
          <a:p>
            <a:pPr marL="0" marR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Times New Roman"/>
              <a:ea typeface="Times New Roman"/>
            </a:endParaRPr>
          </a:p>
          <a:p>
            <a:pPr marL="0" marR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500" b="1" dirty="0">
                <a:latin typeface="Times New Roman"/>
                <a:ea typeface="Times New Roman"/>
                <a:cs typeface="Simplified Arabic"/>
              </a:rPr>
              <a:t>جامعة </a:t>
            </a:r>
            <a:r>
              <a:rPr lang="ar-SA" sz="3500" b="1" dirty="0" smtClean="0">
                <a:latin typeface="Times New Roman"/>
                <a:ea typeface="Times New Roman"/>
                <a:cs typeface="Simplified Arabic"/>
              </a:rPr>
              <a:t>البصرة</a:t>
            </a:r>
            <a:r>
              <a:rPr lang="ar-IQ" sz="3500" b="1" dirty="0" smtClean="0">
                <a:latin typeface="Times New Roman"/>
                <a:ea typeface="Times New Roman"/>
                <a:cs typeface="Simplified Arabic"/>
              </a:rPr>
              <a:t> </a:t>
            </a:r>
            <a:r>
              <a:rPr lang="ar-SA" sz="3500" b="1" dirty="0" smtClean="0">
                <a:latin typeface="Times New Roman"/>
                <a:ea typeface="Times New Roman"/>
                <a:cs typeface="Simplified Arabic"/>
              </a:rPr>
              <a:t>/</a:t>
            </a:r>
            <a:r>
              <a:rPr lang="ar-IQ" sz="3500" b="1" dirty="0" smtClean="0">
                <a:latin typeface="Times New Roman"/>
                <a:ea typeface="Times New Roman"/>
                <a:cs typeface="Simplified Arabic"/>
              </a:rPr>
              <a:t> </a:t>
            </a:r>
            <a:r>
              <a:rPr lang="ar-SA" sz="3500" b="1" dirty="0" smtClean="0">
                <a:latin typeface="Times New Roman"/>
                <a:ea typeface="Times New Roman"/>
                <a:cs typeface="Simplified Arabic"/>
              </a:rPr>
              <a:t>كلية العلوم</a:t>
            </a:r>
            <a:endParaRPr lang="ar-IQ" sz="3500" b="1" dirty="0" smtClean="0">
              <a:latin typeface="Times New Roman"/>
              <a:ea typeface="Times New Roman"/>
              <a:cs typeface="Simplified Arabic"/>
            </a:endParaRPr>
          </a:p>
          <a:p>
            <a:pPr marL="0" marR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500" b="1" dirty="0" smtClean="0">
                <a:latin typeface="Times New Roman"/>
                <a:ea typeface="Times New Roman"/>
                <a:cs typeface="Simplified Arabic"/>
              </a:rPr>
              <a:t>قسم الكيمياء</a:t>
            </a:r>
            <a:endParaRPr lang="ar-IQ" sz="3500" b="1" dirty="0" smtClean="0">
              <a:latin typeface="Times New Roman"/>
              <a:ea typeface="Times New Roman"/>
              <a:cs typeface="Simplified Arabic"/>
            </a:endParaRPr>
          </a:p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Times New Roman"/>
              <a:ea typeface="Times New Roman"/>
            </a:endParaRPr>
          </a:p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500" b="1" dirty="0">
                <a:solidFill>
                  <a:srgbClr val="C00000"/>
                </a:solidFill>
                <a:latin typeface="Times New Roman"/>
                <a:ea typeface="Times New Roman"/>
                <a:cs typeface="Simplified Arabic"/>
              </a:rPr>
              <a:t>رقم </a:t>
            </a:r>
            <a:r>
              <a:rPr lang="ar-SA" sz="3500" b="1" dirty="0" smtClean="0">
                <a:solidFill>
                  <a:srgbClr val="C00000"/>
                </a:solidFill>
                <a:latin typeface="Times New Roman"/>
                <a:ea typeface="Times New Roman"/>
                <a:cs typeface="Simplified Arabic"/>
              </a:rPr>
              <a:t>ال</a:t>
            </a:r>
            <a:r>
              <a:rPr lang="ar-IQ" sz="3500" b="1" dirty="0" smtClean="0">
                <a:solidFill>
                  <a:srgbClr val="C00000"/>
                </a:solidFill>
                <a:latin typeface="Times New Roman"/>
                <a:ea typeface="Times New Roman"/>
                <a:cs typeface="Simplified Arabic"/>
              </a:rPr>
              <a:t>مقرر</a:t>
            </a:r>
            <a:r>
              <a:rPr lang="ar-SA" sz="3500" b="1" dirty="0" smtClean="0">
                <a:latin typeface="Times New Roman"/>
                <a:ea typeface="Times New Roman"/>
                <a:cs typeface="Simplified Arabic"/>
              </a:rPr>
              <a:t>:  </a:t>
            </a:r>
            <a:r>
              <a:rPr lang="ar-SA" sz="3500" b="1" dirty="0">
                <a:solidFill>
                  <a:srgbClr val="00B0F0"/>
                </a:solidFill>
                <a:latin typeface="Times New Roman"/>
                <a:ea typeface="Times New Roman"/>
                <a:cs typeface="Simplified Arabic"/>
              </a:rPr>
              <a:t>ك </a:t>
            </a:r>
            <a:r>
              <a:rPr lang="ar-SA" sz="3500" b="1" dirty="0" smtClean="0">
                <a:solidFill>
                  <a:srgbClr val="00B0F0"/>
                </a:solidFill>
                <a:latin typeface="Times New Roman"/>
                <a:ea typeface="Times New Roman"/>
                <a:cs typeface="Simplified Arabic"/>
              </a:rPr>
              <a:t>352</a:t>
            </a:r>
            <a:endParaRPr lang="en-US" sz="3500" dirty="0">
              <a:latin typeface="Times New Roman"/>
              <a:ea typeface="Times New Roman"/>
            </a:endParaRPr>
          </a:p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500" b="1" dirty="0">
                <a:solidFill>
                  <a:srgbClr val="C00000"/>
                </a:solidFill>
                <a:latin typeface="Times New Roman"/>
                <a:ea typeface="Times New Roman"/>
                <a:cs typeface="Simplified Arabic"/>
              </a:rPr>
              <a:t>اسم </a:t>
            </a:r>
            <a:r>
              <a:rPr lang="ar-IQ" sz="3500" b="1" dirty="0" smtClean="0">
                <a:solidFill>
                  <a:srgbClr val="C00000"/>
                </a:solidFill>
                <a:latin typeface="Times New Roman"/>
                <a:ea typeface="Times New Roman"/>
                <a:cs typeface="Simplified Arabic"/>
              </a:rPr>
              <a:t>المقرر</a:t>
            </a:r>
            <a:r>
              <a:rPr lang="ar-SA" sz="3500" b="1" dirty="0" smtClean="0">
                <a:solidFill>
                  <a:srgbClr val="C00000"/>
                </a:solidFill>
                <a:latin typeface="Times New Roman"/>
                <a:ea typeface="Times New Roman"/>
                <a:cs typeface="Simplified Arabic"/>
              </a:rPr>
              <a:t>: </a:t>
            </a:r>
            <a:r>
              <a:rPr lang="ar-SA" sz="2800" b="1" dirty="0">
                <a:solidFill>
                  <a:srgbClr val="00B0F0"/>
                </a:solidFill>
                <a:latin typeface="Times New Roman"/>
                <a:ea typeface="Times New Roman"/>
                <a:cs typeface="Simplified Arabic"/>
              </a:rPr>
              <a:t>كيمياء </a:t>
            </a:r>
            <a:r>
              <a:rPr lang="ar-SA" sz="2800" b="1" dirty="0" smtClean="0">
                <a:solidFill>
                  <a:srgbClr val="00B0F0"/>
                </a:solidFill>
                <a:latin typeface="Times New Roman"/>
                <a:ea typeface="Times New Roman"/>
                <a:cs typeface="Simplified Arabic"/>
              </a:rPr>
              <a:t>البوليمرات</a:t>
            </a:r>
            <a:endParaRPr lang="ar-IQ" sz="2800" b="1" dirty="0" smtClean="0">
              <a:solidFill>
                <a:srgbClr val="00B0F0"/>
              </a:solidFill>
              <a:latin typeface="Times New Roman"/>
              <a:ea typeface="Times New Roman"/>
              <a:cs typeface="Simplified Arabic"/>
            </a:endParaRPr>
          </a:p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 smtClean="0">
                <a:solidFill>
                  <a:srgbClr val="002060"/>
                </a:solidFill>
                <a:latin typeface="Times New Roman"/>
                <a:ea typeface="Times New Roman"/>
                <a:cs typeface="Simplified Arabic"/>
              </a:rPr>
              <a:t>الفصل الأول:</a:t>
            </a:r>
            <a:endParaRPr lang="en-US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SA" b="1" dirty="0" smtClean="0">
                <a:solidFill>
                  <a:schemeClr val="tx1"/>
                </a:solidFill>
                <a:latin typeface="Times New Roman"/>
                <a:ea typeface="Times New Roman"/>
                <a:cs typeface="Simplified Arabic"/>
              </a:rPr>
              <a:t>المقدمة</a:t>
            </a:r>
            <a:endParaRPr lang="ar-IQ" b="1" dirty="0" smtClean="0">
              <a:solidFill>
                <a:schemeClr val="tx1"/>
              </a:solidFill>
              <a:latin typeface="Times New Roman"/>
              <a:ea typeface="Times New Roman"/>
              <a:cs typeface="Simplified Arabic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Times New Roman"/>
              <a:ea typeface="Times New Roman"/>
            </a:endParaRPr>
          </a:p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b="1" dirty="0">
                <a:solidFill>
                  <a:srgbClr val="002060"/>
                </a:solidFill>
                <a:latin typeface="Simplified Arabic" panose="02020603050405020304" pitchFamily="18" charset="-78"/>
                <a:ea typeface="Times New Roman"/>
                <a:cs typeface="Simplified Arabic" panose="02020603050405020304" pitchFamily="18" charset="-78"/>
              </a:rPr>
              <a:t>الفصل الثاني</a:t>
            </a:r>
            <a:r>
              <a:rPr lang="ar-IQ" b="1" dirty="0" smtClean="0">
                <a:solidFill>
                  <a:srgbClr val="002060"/>
                </a:solidFill>
                <a:latin typeface="Simplified Arabic" panose="02020603050405020304" pitchFamily="18" charset="-78"/>
                <a:ea typeface="Times New Roman"/>
                <a:cs typeface="Simplified Arabic" panose="02020603050405020304" pitchFamily="18" charset="-78"/>
              </a:rPr>
              <a:t>:</a:t>
            </a:r>
          </a:p>
          <a:p>
            <a:pPr marL="0" lvl="0" indent="0" algn="r" rtl="1">
              <a:spcBef>
                <a:spcPts val="0"/>
              </a:spcBef>
              <a:buClr>
                <a:srgbClr val="94C600"/>
              </a:buClr>
              <a:buNone/>
            </a:pPr>
            <a:r>
              <a:rPr lang="ar-IQ" b="1" dirty="0" smtClean="0">
                <a:solidFill>
                  <a:prstClr val="black"/>
                </a:solidFill>
                <a:latin typeface="Times New Roman"/>
                <a:ea typeface="Times New Roman"/>
                <a:cs typeface="Simplified Arabic"/>
              </a:rPr>
              <a:t>أنواع البوليمرات وتصنيفها</a:t>
            </a:r>
          </a:p>
          <a:p>
            <a:pPr marL="0" lvl="0" indent="0" algn="r" rtl="1">
              <a:spcBef>
                <a:spcPts val="0"/>
              </a:spcBef>
              <a:buClr>
                <a:srgbClr val="94C600"/>
              </a:buClr>
              <a:buNone/>
            </a:pPr>
            <a:endParaRPr lang="ar-IQ" b="1" dirty="0" smtClean="0">
              <a:solidFill>
                <a:prstClr val="black"/>
              </a:solidFill>
              <a:latin typeface="Times New Roman"/>
              <a:ea typeface="Times New Roman"/>
              <a:cs typeface="Simplified Arabic"/>
            </a:endParaRPr>
          </a:p>
          <a:p>
            <a:pPr marL="0" lvl="0" indent="0" algn="r" rtl="1">
              <a:spcBef>
                <a:spcPts val="0"/>
              </a:spcBef>
              <a:buClr>
                <a:srgbClr val="94C600"/>
              </a:buClr>
              <a:buNone/>
            </a:pPr>
            <a:r>
              <a:rPr lang="ar-IQ" b="1" dirty="0" smtClean="0">
                <a:solidFill>
                  <a:srgbClr val="002060"/>
                </a:solidFill>
                <a:latin typeface="Times New Roman"/>
                <a:ea typeface="Times New Roman"/>
                <a:cs typeface="Simplified Arabic"/>
              </a:rPr>
              <a:t>الفصل </a:t>
            </a:r>
            <a:r>
              <a:rPr lang="ar-IQ" b="1" dirty="0">
                <a:solidFill>
                  <a:srgbClr val="002060"/>
                </a:solidFill>
                <a:latin typeface="Times New Roman"/>
                <a:ea typeface="Times New Roman"/>
                <a:cs typeface="Simplified Arabic"/>
              </a:rPr>
              <a:t>الثالث:</a:t>
            </a:r>
            <a:endParaRPr lang="en-US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lvl="0" algn="r" rtl="1">
              <a:spcBef>
                <a:spcPts val="0"/>
              </a:spcBef>
              <a:buClr>
                <a:srgbClr val="94C600"/>
              </a:buClr>
            </a:pPr>
            <a:r>
              <a:rPr lang="ar-IQ" b="1" dirty="0">
                <a:solidFill>
                  <a:prstClr val="black"/>
                </a:solidFill>
                <a:latin typeface="Times New Roman"/>
                <a:ea typeface="Times New Roman"/>
                <a:cs typeface="Simplified Arabic"/>
              </a:rPr>
              <a:t>عمليات البلمرة وظروفها</a:t>
            </a:r>
          </a:p>
          <a:p>
            <a:pPr marL="0" lvl="0" algn="r" rtl="1">
              <a:spcBef>
                <a:spcPts val="0"/>
              </a:spcBef>
            </a:pPr>
            <a:endParaRPr lang="ar-IQ" sz="2800" b="1" dirty="0" smtClean="0">
              <a:solidFill>
                <a:prstClr val="black"/>
              </a:solidFill>
              <a:latin typeface="Times New Roman"/>
              <a:ea typeface="Times New Roman"/>
              <a:cs typeface="Simplified Arabic"/>
            </a:endParaRPr>
          </a:p>
          <a:p>
            <a:pPr marL="0" lvl="0" algn="r" rtl="1">
              <a:spcBef>
                <a:spcPts val="0"/>
              </a:spcBef>
            </a:pPr>
            <a:endParaRPr lang="ar-IQ" sz="2800" b="1" dirty="0" smtClean="0">
              <a:solidFill>
                <a:prstClr val="black"/>
              </a:solidFill>
              <a:latin typeface="Times New Roman"/>
              <a:ea typeface="Times New Roman"/>
              <a:cs typeface="Simplified Arabic"/>
            </a:endParaRPr>
          </a:p>
          <a:p>
            <a:pPr marL="0" lvl="0" indent="0" algn="r" rtl="1">
              <a:spcBef>
                <a:spcPts val="0"/>
              </a:spcBef>
              <a:buNone/>
            </a:pPr>
            <a:endParaRPr lang="ar-IQ" sz="3200" b="1" dirty="0">
              <a:solidFill>
                <a:srgbClr val="002060"/>
              </a:solidFill>
              <a:latin typeface="Times New Roman"/>
              <a:ea typeface="Times New Roman"/>
              <a:cs typeface="Simplified Arabic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endParaRPr lang="ar-IQ" b="1" dirty="0" smtClean="0">
              <a:latin typeface="Times New Roman"/>
              <a:ea typeface="Times New Roman"/>
              <a:cs typeface="Simplified Arabic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Times New Roman"/>
              <a:ea typeface="Times New Roman"/>
            </a:endParaRP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6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 algn="r" rtl="1"/>
            <a:endParaRPr lang="ar-IQ" dirty="0" smtClean="0"/>
          </a:p>
          <a:p>
            <a:pPr marL="68580" indent="0" algn="r" rtl="1">
              <a:lnSpc>
                <a:spcPct val="150000"/>
              </a:lnSpc>
              <a:buNone/>
            </a:pPr>
            <a:r>
              <a:rPr lang="ar-IQ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ب- البوليمرات المتضمنة ارتباطات معدنية:</a:t>
            </a:r>
          </a:p>
          <a:p>
            <a:pPr algn="r" rtl="1">
              <a:lnSpc>
                <a:spcPct val="150000"/>
              </a:lnSpc>
            </a:pPr>
            <a:r>
              <a:rPr lang="ar-IQ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تحتوي</a:t>
            </a:r>
            <a:r>
              <a:rPr lang="ar-IQ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على ايون </a:t>
            </a:r>
            <a:r>
              <a:rPr lang="ar-IQ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معدني ضمن السلسلة البوليمرية </a:t>
            </a:r>
            <a:r>
              <a:rPr lang="ar-IQ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العضوية.</a:t>
            </a:r>
          </a:p>
          <a:p>
            <a:pPr marL="68580" indent="0" algn="r" rtl="1">
              <a:lnSpc>
                <a:spcPct val="150000"/>
              </a:lnSpc>
              <a:buNone/>
            </a:pPr>
            <a:endParaRPr lang="ar-IQ" sz="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</a:pPr>
            <a:r>
              <a:rPr lang="ar-IQ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تكون</a:t>
            </a:r>
            <a:r>
              <a:rPr lang="ar-IQ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الأصرة</a:t>
            </a:r>
            <a:r>
              <a:rPr lang="ar-IQ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بين العنصر المعدني والجزء العضوي من الجزيئة هي اصرة </a:t>
            </a:r>
            <a:r>
              <a:rPr lang="ar-IQ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تناسقية.</a:t>
            </a:r>
          </a:p>
          <a:p>
            <a:pPr marL="68580" indent="0" algn="r" rtl="1">
              <a:lnSpc>
                <a:spcPct val="150000"/>
              </a:lnSpc>
              <a:buNone/>
            </a:pPr>
            <a:endParaRPr lang="ar-IQ" sz="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</a:pPr>
            <a:r>
              <a:rPr lang="ar-IQ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يمكن </a:t>
            </a:r>
            <a:r>
              <a:rPr lang="ar-IQ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تحضير </a:t>
            </a:r>
            <a:r>
              <a:rPr lang="ar-IQ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هذا النوع من البوليمرات من بلمرة مونمرات تحتوي الايون المعدني، ومن الأمثلة على ذلك المونمرات الحاوية على الفيروسين 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Ferrocene </a:t>
            </a:r>
            <a:r>
              <a:rPr lang="ar-IQ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كم مبين </a:t>
            </a:r>
            <a:r>
              <a:rPr lang="ar-IQ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ادناه:</a:t>
            </a:r>
            <a:endParaRPr lang="ar-IQ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167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 lnSpcReduction="10000"/>
          </a:bodyPr>
          <a:lstStyle/>
          <a:p>
            <a:pPr algn="r" rtl="1"/>
            <a:endParaRPr lang="ar-IQ" dirty="0" smtClean="0"/>
          </a:p>
          <a:p>
            <a:pPr algn="r" rtl="1"/>
            <a:endParaRPr lang="ar-IQ" dirty="0" smtClean="0"/>
          </a:p>
          <a:p>
            <a:pPr algn="r" rtl="1"/>
            <a:endParaRPr lang="ar-IQ" dirty="0"/>
          </a:p>
          <a:p>
            <a:pPr algn="r" rtl="1"/>
            <a:endParaRPr lang="ar-IQ" dirty="0" smtClean="0"/>
          </a:p>
          <a:p>
            <a:pPr algn="r" rtl="1"/>
            <a:endParaRPr lang="ar-IQ" dirty="0"/>
          </a:p>
          <a:p>
            <a:pPr algn="r" rtl="1"/>
            <a:endParaRPr lang="ar-IQ" dirty="0" smtClean="0"/>
          </a:p>
          <a:p>
            <a:pPr algn="r" rtl="1"/>
            <a:endParaRPr lang="ar-IQ" dirty="0"/>
          </a:p>
          <a:p>
            <a:pPr algn="r" rtl="1"/>
            <a:endParaRPr lang="ar-IQ" dirty="0" smtClean="0"/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8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ج- بوليمرات لاعضوية بحته:</a:t>
            </a:r>
            <a:endParaRPr lang="en-US" sz="2800" b="1" dirty="0">
              <a:solidFill>
                <a:srgbClr val="002060"/>
              </a:solidFill>
              <a:latin typeface="Calibri"/>
              <a:ea typeface="Calibri"/>
              <a:cs typeface="Arial"/>
            </a:endParaRPr>
          </a:p>
          <a:p>
            <a:pPr marL="0" marR="0" indent="45720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IQ" sz="2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تكون سلاسلها الجزيئية البوليمرية عادة من السيليكون </a:t>
            </a:r>
            <a:r>
              <a:rPr lang="en-US" sz="2600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Si-</a:t>
            </a:r>
            <a:r>
              <a:rPr lang="ar-IQ" sz="2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- فقط او النيتروجين </a:t>
            </a:r>
            <a:r>
              <a:rPr lang="en-US" sz="2600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–N-</a:t>
            </a:r>
            <a:r>
              <a:rPr lang="ar-IQ" sz="2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او الفسفور والنيتروجين معا (-</a:t>
            </a:r>
            <a:r>
              <a:rPr lang="en-US" sz="2600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N-P</a:t>
            </a:r>
            <a:r>
              <a:rPr lang="ar-IQ" sz="2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-) او البورون والنيتروجين (-</a:t>
            </a:r>
            <a:r>
              <a:rPr lang="en-US" sz="2600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N-B</a:t>
            </a:r>
            <a:r>
              <a:rPr lang="ar-IQ" sz="2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-</a:t>
            </a:r>
            <a:r>
              <a:rPr lang="ar-IQ" sz="26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).</a:t>
            </a:r>
          </a:p>
          <a:p>
            <a:pPr marL="0" marR="0" indent="45720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IQ" sz="26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قلة </a:t>
            </a:r>
            <a:r>
              <a:rPr lang="ar-IQ" sz="2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أهمية البوليمرات اللاعضوية نسبة الى البوليمرات </a:t>
            </a:r>
            <a:r>
              <a:rPr lang="ar-IQ" sz="26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العضوية.</a:t>
            </a:r>
            <a:endParaRPr lang="en-US" sz="2600" b="1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algn="r" rt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553200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780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 algn="r" rtl="1"/>
            <a:endParaRPr lang="ar-IQ" dirty="0" smtClean="0"/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IQ" sz="28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2.2 </a:t>
            </a:r>
            <a:r>
              <a:rPr lang="ar-IQ" sz="28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التصنيف التكنولوجي للبوليمرات:</a:t>
            </a:r>
            <a:endParaRPr lang="en-US" sz="2800" dirty="0">
              <a:solidFill>
                <a:srgbClr val="002060"/>
              </a:solidFill>
              <a:latin typeface="Calibri"/>
              <a:ea typeface="Calibri"/>
              <a:cs typeface="Arial"/>
            </a:endParaRPr>
          </a:p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dirty="0">
                <a:latin typeface="Calibri"/>
                <a:ea typeface="Calibri"/>
                <a:cs typeface="Times New Roman"/>
              </a:rPr>
              <a:t>لقد صنفت البوليمرات على أساس صفاتها واستخداماتها التكنولوجية الى الأصناف التالية: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b="1" dirty="0">
                <a:latin typeface="Calibri"/>
                <a:ea typeface="Calibri"/>
                <a:cs typeface="Times New Roman"/>
              </a:rPr>
              <a:t>(أ)</a:t>
            </a:r>
            <a:r>
              <a:rPr lang="ar-IQ" dirty="0">
                <a:latin typeface="Calibri"/>
                <a:ea typeface="Calibri"/>
                <a:cs typeface="Times New Roman"/>
              </a:rPr>
              <a:t> البلاستيكات </a:t>
            </a:r>
            <a:r>
              <a:rPr lang="en-US" dirty="0">
                <a:latin typeface="Times New Roman"/>
                <a:ea typeface="Calibri"/>
                <a:cs typeface="Arial"/>
              </a:rPr>
              <a:t>Plastics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904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 algn="r" rtl="1"/>
            <a:endParaRPr lang="ar-IQ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5154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 algn="r" rtl="1"/>
            <a:endParaRPr lang="ar-IQ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348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 algn="r" rtl="1"/>
            <a:endParaRPr lang="ar-IQ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489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 algn="r" rtl="1"/>
            <a:endParaRPr lang="ar-IQ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658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 algn="r" rtl="1"/>
            <a:endParaRPr lang="ar-IQ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700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Hadi\My Documents\My Pictures\New Folder\securedownload[c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600" cy="623454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762000" y="5334000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IQ" sz="7200" b="1" dirty="0">
                <a:solidFill>
                  <a:prstClr val="black"/>
                </a:solidFill>
                <a:latin typeface="Trebuchet MS"/>
                <a:cs typeface="MCS Taybah S_U normal." pitchFamily="2" charset="-78"/>
              </a:rPr>
              <a:t>شكراً</a:t>
            </a:r>
            <a:r>
              <a:rPr lang="ar-EG" sz="7200" b="1" dirty="0">
                <a:solidFill>
                  <a:prstClr val="black"/>
                </a:solidFill>
                <a:latin typeface="Trebuchet MS"/>
                <a:cs typeface="MCS Taybah S_U normal." pitchFamily="2" charset="-78"/>
              </a:rPr>
              <a:t> لحسن</a:t>
            </a:r>
            <a:r>
              <a:rPr lang="ar-IQ" sz="7200" b="1" dirty="0">
                <a:solidFill>
                  <a:prstClr val="black"/>
                </a:solidFill>
                <a:latin typeface="Trebuchet MS"/>
                <a:cs typeface="MCS Taybah S_U normal." pitchFamily="2" charset="-78"/>
              </a:rPr>
              <a:t> إصغائكم</a:t>
            </a:r>
            <a:endParaRPr lang="en-US" sz="7200" b="1" dirty="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34306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7599" y="609600"/>
            <a:ext cx="2895601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ar-IQ" sz="2800" b="1" u="sng" dirty="0">
                <a:latin typeface="Calibri"/>
                <a:ea typeface="Calibri"/>
                <a:cs typeface="Times New Roman"/>
              </a:rPr>
              <a:t>الفصل </a:t>
            </a:r>
            <a:r>
              <a:rPr lang="ar-IQ" sz="2800" b="1" u="sng" dirty="0" smtClean="0">
                <a:latin typeface="Calibri"/>
                <a:ea typeface="Calibri"/>
                <a:cs typeface="Times New Roman"/>
              </a:rPr>
              <a:t>الأول/ المقدمـــة</a:t>
            </a:r>
            <a:endParaRPr lang="en-US" sz="28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762000"/>
            <a:ext cx="8229600" cy="3241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ar-IQ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1.1 </a:t>
            </a:r>
            <a:r>
              <a:rPr lang="ar-IQ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البوليمــــر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228600" algn="just" rtl="1">
              <a:lnSpc>
                <a:spcPct val="150000"/>
              </a:lnSpc>
              <a:spcAft>
                <a:spcPts val="800"/>
              </a:spcAft>
            </a:pPr>
            <a:r>
              <a:rPr lang="ar-IQ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ان كلمة البوليمر </a:t>
            </a:r>
            <a:r>
              <a:rPr lang="ar-IQ" sz="2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لاتينية الأصل وهي كلمة مركبة من مقطعين هما "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Poly</a:t>
            </a:r>
            <a:r>
              <a:rPr lang="ar-IQ" sz="2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" وتعني المتعدد وكلمة "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mer</a:t>
            </a:r>
            <a:r>
              <a:rPr lang="ar-IQ" sz="2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" وتعني الوحدة. لذلك كلمة الـ</a:t>
            </a:r>
            <a:r>
              <a:rPr lang="en-US" sz="2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Polymer</a:t>
            </a:r>
            <a:r>
              <a:rPr lang="en-US" sz="2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ar-IQ" sz="2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تعني متعدد الأجزاء ولغرض السهولة تستعمل كلمة </a:t>
            </a:r>
            <a:r>
              <a:rPr lang="ar-IQ" sz="2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بـوليـمــر</a:t>
            </a:r>
            <a:r>
              <a:rPr lang="ar-IQ" sz="2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ar-IQ" sz="2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بدل من متعدد الأجزاء</a:t>
            </a:r>
            <a:r>
              <a:rPr lang="ar-IQ" sz="2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6600"/>
            <a:ext cx="5181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78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pPr algn="r"/>
            <a:endParaRPr lang="ar-IQ" dirty="0" smtClean="0"/>
          </a:p>
          <a:p>
            <a:pPr algn="r" rtl="1">
              <a:lnSpc>
                <a:spcPct val="150000"/>
              </a:lnSpc>
            </a:pPr>
            <a:r>
              <a:rPr lang="ar-IQ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تنتج السلسلة البوليمرية 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Polymer chain </a:t>
            </a:r>
            <a:r>
              <a:rPr lang="ar-IQ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عن ارتباط  كيميائي بين عدد كبير من الجزيئات الصغيرة والتي تسمى </a:t>
            </a:r>
            <a:r>
              <a:rPr lang="ar-IQ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بالمونمرات</a:t>
            </a:r>
            <a:r>
              <a:rPr lang="ar-IQ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وهي الوحد البنائية للسلاسل البوليمرية الطويلة</a:t>
            </a:r>
            <a:r>
              <a:rPr lang="ar-IQ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 rtl="1">
              <a:lnSpc>
                <a:spcPct val="150000"/>
              </a:lnSpc>
            </a:pPr>
            <a:endParaRPr lang="ar-IQ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r" rtl="1">
              <a:lnSpc>
                <a:spcPct val="150000"/>
              </a:lnSpc>
              <a:buNone/>
            </a:pPr>
            <a:endParaRPr lang="ar-IQ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</a:pPr>
            <a:r>
              <a:rPr lang="ar-IQ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يمكن ان تكون الجزيئة </a:t>
            </a:r>
            <a:r>
              <a:rPr lang="ar-IQ" sz="2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الناتجة متفرعة ويدعى عنها البوليمر بالبوليمر المتفرع 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Branch polymer</a:t>
            </a:r>
            <a:r>
              <a:rPr lang="ar-IQ" sz="2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كم موضح بالشكل ويشار الى عدد الوحدات المتكررة 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Repeating units</a:t>
            </a:r>
            <a:r>
              <a:rPr lang="ar-IQ" sz="2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او عدد الوحدات البنائية 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Structural units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ar-IQ" sz="2600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68580" indent="0" algn="r" rtl="1">
              <a:lnSpc>
                <a:spcPct val="150000"/>
              </a:lnSpc>
              <a:buNone/>
            </a:pPr>
            <a:endParaRPr lang="ar-IQ" sz="800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/>
            <a:endParaRPr lang="ar-IQ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38830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72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 algn="r" rtl="1"/>
            <a:endParaRPr lang="ar-IQ" dirty="0" smtClean="0"/>
          </a:p>
          <a:p>
            <a:pPr algn="r" rtl="1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848599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83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pPr algn="r" rtl="1"/>
            <a:endParaRPr lang="ar-IQ" dirty="0" smtClean="0"/>
          </a:p>
          <a:p>
            <a:pPr lvl="0" algn="r" rtl="1">
              <a:lnSpc>
                <a:spcPct val="150000"/>
              </a:lnSpc>
              <a:buClr>
                <a:srgbClr val="94C600"/>
              </a:buClr>
            </a:pPr>
            <a:r>
              <a:rPr lang="ar-IQ" b="1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ar-IQ" sz="2600" b="1" dirty="0">
                <a:solidFill>
                  <a:srgbClr val="C00000"/>
                </a:solidFill>
                <a:ea typeface="Calibri"/>
                <a:cs typeface="Times New Roman"/>
              </a:rPr>
              <a:t>والتي هي في الواقع </a:t>
            </a:r>
            <a:r>
              <a:rPr lang="ar-IQ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عدد المونمرات المتحدة في سلسلة واحدة، يشار اليها بدرجة البلمرة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</a:t>
            </a:r>
            <a:r>
              <a:rPr lang="en-US" sz="2600" b="1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ar-IQ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او </a:t>
            </a:r>
            <a:r>
              <a:rPr lang="en-US" sz="2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X</a:t>
            </a:r>
            <a:r>
              <a:rPr lang="en-US" sz="2600" b="1" baseline="-25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</a:t>
            </a:r>
            <a:endParaRPr lang="ar-IQ" sz="2600" b="1" baseline="-250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68580" lvl="0" indent="0" algn="r" rtl="1">
              <a:lnSpc>
                <a:spcPct val="150000"/>
              </a:lnSpc>
              <a:buClr>
                <a:srgbClr val="94C600"/>
              </a:buClr>
              <a:buNone/>
            </a:pPr>
            <a:endParaRPr lang="ar-IQ" sz="900" b="1" dirty="0" smtClean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228600" marR="0" indent="2286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sz="2600" b="1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ولما </a:t>
            </a:r>
            <a:r>
              <a:rPr lang="ar-IQ" sz="26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كانت جزيئات </a:t>
            </a:r>
            <a:r>
              <a:rPr lang="ar-IQ" sz="2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البوليمر الواحد غير متساوية جميعاً في درجة </a:t>
            </a:r>
            <a:r>
              <a:rPr lang="ar-IQ" sz="26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البلمرة.</a:t>
            </a:r>
          </a:p>
          <a:p>
            <a:pPr marL="228600" marR="0" indent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ar-IQ" sz="800" b="1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228600" marR="0" indent="2286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sz="26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ar-IQ" sz="2600" b="1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أي السلاسل البوليمرية </a:t>
            </a:r>
            <a:r>
              <a:rPr lang="ar-IQ" sz="26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غير متساوية في الطول، </a:t>
            </a:r>
            <a:r>
              <a:rPr lang="ar-IQ" sz="2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ولذلك يعبر عن درجة البلمرة بمعدل درجة البلمرة ويرمز لها بـ </a:t>
            </a:r>
            <a:r>
              <a:rPr lang="en-US" sz="2600" b="1" dirty="0" err="1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D</a:t>
            </a:r>
            <a:r>
              <a:rPr lang="en-US" sz="2600" b="1" baseline="-25000" dirty="0" err="1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p</a:t>
            </a:r>
            <a:r>
              <a:rPr lang="ar-IQ" sz="2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ar-IQ" sz="26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أو </a:t>
            </a:r>
            <a:r>
              <a:rPr lang="en-US" sz="2600" b="1" dirty="0" err="1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X</a:t>
            </a:r>
            <a:r>
              <a:rPr lang="en-US" sz="2600" b="1" baseline="-25000" dirty="0" err="1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n</a:t>
            </a:r>
            <a:r>
              <a:rPr lang="ar-IQ" sz="26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</a:p>
          <a:p>
            <a:pPr marL="228600" marR="0" indent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ar-IQ" sz="8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228600" marR="0" indent="2286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sz="26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ar-IQ" sz="2600" b="1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تكون</a:t>
            </a:r>
            <a:r>
              <a:rPr lang="ar-IQ" sz="26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ar-IQ" sz="2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في بعض الأحيان درجة البلمرة واطئة، وبذلك يكون الوزن الجزيئي للبوليمر </a:t>
            </a:r>
            <a:r>
              <a:rPr lang="ar-IQ" sz="26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واطئاً.</a:t>
            </a:r>
          </a:p>
          <a:p>
            <a:pPr marL="228600" marR="0" indent="2286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latin typeface="Calibri"/>
              <a:ea typeface="Calibri"/>
              <a:cs typeface="Arial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45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 algn="r" rtl="1"/>
            <a:endParaRPr lang="ar-IQ" dirty="0" smtClean="0"/>
          </a:p>
          <a:p>
            <a:pPr marL="228600" lvl="0" indent="2286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94C600"/>
              </a:buClr>
            </a:pPr>
            <a:r>
              <a:rPr lang="ar-IQ" sz="26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تتراوح درجة البلمرة </a:t>
            </a:r>
            <a:r>
              <a:rPr lang="ar-IQ" sz="26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بين 10 الى 20، وعندئذ يطلق الاسم </a:t>
            </a:r>
            <a:r>
              <a:rPr lang="ar-IQ" sz="2600" b="1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أوليكوميـر</a:t>
            </a:r>
            <a:r>
              <a:rPr lang="ar-IQ" sz="26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2600" b="1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Oligomer</a:t>
            </a:r>
            <a:r>
              <a:rPr lang="ar-IQ" sz="26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على هذا النوع من البوليمر. </a:t>
            </a:r>
          </a:p>
          <a:p>
            <a:pPr marL="228600" lvl="0" indent="2286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94C600"/>
              </a:buClr>
            </a:pPr>
            <a:r>
              <a:rPr lang="ar-IQ" sz="26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ar-IQ" sz="26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أما البوليمرات الصناعية </a:t>
            </a:r>
            <a:r>
              <a:rPr lang="ar-IQ" sz="26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الشائعة فان درجات بلمرتها عالية وتتراوح بين 100 للاصماغ والمعاجين اللاصقة و 1000 او اكثر للمطاط الصناعي والمواد البلاستيكية الصلبة.</a:t>
            </a:r>
            <a:endParaRPr lang="en-US" sz="2600" b="1" dirty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  <a:p>
            <a:pPr marL="228600" marR="0" indent="2286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sz="26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عليه فان درجة البلمرة </a:t>
            </a:r>
            <a:r>
              <a:rPr lang="ar-IQ" sz="2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مقياس للوزن الجزيئي للبوليمر حيث يمكننا حساب الوزن الجزيئي للبوليمر بمعرفة </a:t>
            </a:r>
            <a:r>
              <a:rPr lang="en-US" sz="2600" b="1" dirty="0" err="1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D</a:t>
            </a:r>
            <a:r>
              <a:rPr lang="en-US" sz="2600" b="1" baseline="-25000" dirty="0" err="1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p</a:t>
            </a:r>
            <a:r>
              <a:rPr lang="ar-IQ" sz="2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والوزن الجزيئي للوحدة المتكررة باستعمال العلاقة التالية:</a:t>
            </a:r>
            <a:endParaRPr lang="en-US" sz="2600" b="1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marL="0" marR="0" indent="0" algn="ct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IQ" sz="26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الوزن الجزيئي للبوليمر= </a:t>
            </a:r>
            <a:r>
              <a:rPr lang="en-US" sz="2600" b="1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 x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/>
                <a:ea typeface="Calibri"/>
                <a:cs typeface="Arial"/>
              </a:rPr>
              <a:t>D</a:t>
            </a:r>
            <a:r>
              <a:rPr lang="en-US" sz="2600" b="1" baseline="-25000" dirty="0" err="1" smtClean="0">
                <a:solidFill>
                  <a:srgbClr val="C00000"/>
                </a:solidFill>
                <a:latin typeface="Times New Roman"/>
                <a:ea typeface="Calibri"/>
                <a:cs typeface="Arial"/>
              </a:rPr>
              <a:t>p</a:t>
            </a:r>
            <a:r>
              <a:rPr lang="en-US" sz="2600" b="1" dirty="0" smtClean="0">
                <a:solidFill>
                  <a:srgbClr val="C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ar-IQ" sz="2600" b="1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الوزن </a:t>
            </a:r>
            <a:r>
              <a:rPr lang="ar-IQ" sz="26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الجزيئي للوحدة المتكررة</a:t>
            </a:r>
            <a:endParaRPr lang="en-US" sz="2600" b="1" dirty="0">
              <a:solidFill>
                <a:srgbClr val="C00000"/>
              </a:solidFill>
              <a:latin typeface="Calibri"/>
              <a:ea typeface="Calibri"/>
              <a:cs typeface="Arial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24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 algn="r" rtl="1"/>
            <a:endParaRPr lang="ar-IQ" dirty="0" smtClean="0"/>
          </a:p>
          <a:p>
            <a:pPr marL="228600" marR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على سبيل المثال </a:t>
            </a:r>
            <a:r>
              <a:rPr lang="ar-IQ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قيمة 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D</a:t>
            </a:r>
            <a:r>
              <a:rPr lang="en-US" b="1" baseline="-25000" dirty="0" err="1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p</a:t>
            </a:r>
            <a:r>
              <a:rPr lang="ar-IQ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= 100 للبولي ستايرين 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Polystyrene</a:t>
            </a:r>
            <a:r>
              <a:rPr lang="ar-IQ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، عليه سيكون وزنه الجزيئي= 100 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x</a:t>
            </a:r>
            <a:r>
              <a:rPr lang="ar-IQ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الوزن الجزيئي للوحد المتكررة</a:t>
            </a:r>
            <a:endParaRPr lang="en-US" sz="1800" b="1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IQ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           </a:t>
            </a:r>
            <a:r>
              <a:rPr lang="en-US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   </a:t>
            </a:r>
            <a:r>
              <a:rPr lang="ar-IQ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    </a:t>
            </a:r>
            <a:r>
              <a:rPr lang="ar-IQ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= 100 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x</a:t>
            </a:r>
            <a:r>
              <a:rPr lang="ar-IQ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104= 10400</a:t>
            </a:r>
            <a:endParaRPr lang="en-US" sz="1800" b="1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 smtClean="0">
              <a:latin typeface="Calibri"/>
              <a:ea typeface="Calibri"/>
              <a:cs typeface="Arial"/>
            </a:endParaRPr>
          </a:p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b="1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كما </a:t>
            </a:r>
            <a:r>
              <a:rPr lang="ar-IQ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يمكن التعبير </a:t>
            </a:r>
            <a:r>
              <a:rPr lang="ar-IQ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عن درجة البلمرة بالنسبة الى عدد الجزيئات البوليمرية في اية لحظة 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(N)</a:t>
            </a:r>
            <a:r>
              <a:rPr lang="ar-IQ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وعدد الجزيئات المونمرية عند بداية البلمرة 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(N</a:t>
            </a:r>
            <a:r>
              <a:rPr lang="en-US" b="1" baseline="-25000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0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)</a:t>
            </a:r>
            <a:r>
              <a:rPr lang="ar-IQ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كما يلي:</a:t>
            </a:r>
            <a:endParaRPr lang="en-US" b="1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marL="68580" indent="0" algn="ctr">
              <a:buNone/>
            </a:pPr>
            <a:r>
              <a:rPr lang="en-US" sz="2800" b="1" dirty="0" err="1">
                <a:solidFill>
                  <a:schemeClr val="tx1"/>
                </a:solidFill>
                <a:latin typeface="Times New Roman"/>
                <a:ea typeface="Calibri"/>
              </a:rPr>
              <a:t>D</a:t>
            </a:r>
            <a:r>
              <a:rPr lang="en-US" sz="2800" b="1" baseline="-25000" dirty="0" err="1">
                <a:solidFill>
                  <a:schemeClr val="tx1"/>
                </a:solidFill>
                <a:latin typeface="Times New Roman"/>
                <a:ea typeface="Calibri"/>
              </a:rPr>
              <a:t>p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Calibri"/>
              </a:rPr>
              <a:t>=</a:t>
            </a:r>
            <a:r>
              <a:rPr lang="en-US" sz="2800" b="1" dirty="0" err="1">
                <a:solidFill>
                  <a:schemeClr val="tx1"/>
                </a:solidFill>
                <a:latin typeface="Times New Roman"/>
                <a:ea typeface="Calibri"/>
              </a:rPr>
              <a:t>X</a:t>
            </a:r>
            <a:r>
              <a:rPr lang="en-US" sz="2800" b="1" baseline="-25000" dirty="0" err="1">
                <a:solidFill>
                  <a:schemeClr val="tx1"/>
                </a:solidFill>
                <a:latin typeface="Times New Roman"/>
                <a:ea typeface="Calibri"/>
              </a:rPr>
              <a:t>n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Calibri"/>
              </a:rPr>
              <a:t>=N</a:t>
            </a:r>
            <a:r>
              <a:rPr lang="en-US" sz="2800" b="1" baseline="-25000" dirty="0">
                <a:solidFill>
                  <a:schemeClr val="tx1"/>
                </a:solidFill>
                <a:latin typeface="Times New Roman"/>
                <a:ea typeface="Calibri"/>
              </a:rPr>
              <a:t>0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Calibri"/>
              </a:rPr>
              <a:t>/N</a:t>
            </a:r>
            <a:endParaRPr lang="en-US" sz="2800" b="1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algn="r" rtl="1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2209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74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3531</TotalTime>
  <Words>1718</Words>
  <Application>Microsoft Office PowerPoint</Application>
  <PresentationFormat>On-screen Show (4:3)</PresentationFormat>
  <Paragraphs>227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Austin</vt:lpstr>
      <vt:lpstr>بسم الله الرحمن الرحيم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HADI</dc:creator>
  <cp:lastModifiedBy>salman</cp:lastModifiedBy>
  <cp:revision>155</cp:revision>
  <dcterms:created xsi:type="dcterms:W3CDTF">2006-08-16T00:00:00Z</dcterms:created>
  <dcterms:modified xsi:type="dcterms:W3CDTF">2019-10-09T05:37:35Z</dcterms:modified>
</cp:coreProperties>
</file>